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1"/>
  </p:notesMasterIdLst>
  <p:sldIdLst>
    <p:sldId id="261" r:id="rId2"/>
    <p:sldId id="349" r:id="rId3"/>
    <p:sldId id="350" r:id="rId4"/>
    <p:sldId id="351" r:id="rId5"/>
    <p:sldId id="302" r:id="rId6"/>
    <p:sldId id="26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270" r:id="rId41"/>
    <p:sldId id="271" r:id="rId42"/>
    <p:sldId id="272" r:id="rId43"/>
    <p:sldId id="273" r:id="rId44"/>
    <p:sldId id="274" r:id="rId45"/>
    <p:sldId id="275" r:id="rId46"/>
    <p:sldId id="276" r:id="rId47"/>
    <p:sldId id="277" r:id="rId48"/>
    <p:sldId id="278" r:id="rId49"/>
    <p:sldId id="279" r:id="rId50"/>
    <p:sldId id="280" r:id="rId51"/>
    <p:sldId id="332" r:id="rId52"/>
    <p:sldId id="333" r:id="rId53"/>
    <p:sldId id="334" r:id="rId54"/>
    <p:sldId id="335" r:id="rId55"/>
    <p:sldId id="336" r:id="rId56"/>
    <p:sldId id="337" r:id="rId57"/>
    <p:sldId id="338" r:id="rId58"/>
    <p:sldId id="339" r:id="rId59"/>
    <p:sldId id="340" r:id="rId60"/>
    <p:sldId id="341" r:id="rId61"/>
    <p:sldId id="342" r:id="rId62"/>
    <p:sldId id="343" r:id="rId63"/>
    <p:sldId id="344" r:id="rId64"/>
    <p:sldId id="345" r:id="rId65"/>
    <p:sldId id="281" r:id="rId66"/>
    <p:sldId id="282" r:id="rId67"/>
    <p:sldId id="283" r:id="rId68"/>
    <p:sldId id="284" r:id="rId69"/>
    <p:sldId id="285" r:id="rId70"/>
    <p:sldId id="286" r:id="rId71"/>
    <p:sldId id="287" r:id="rId72"/>
    <p:sldId id="346" r:id="rId73"/>
    <p:sldId id="288" r:id="rId74"/>
    <p:sldId id="289" r:id="rId75"/>
    <p:sldId id="290" r:id="rId76"/>
    <p:sldId id="291" r:id="rId77"/>
    <p:sldId id="292" r:id="rId78"/>
    <p:sldId id="347" r:id="rId79"/>
    <p:sldId id="293" r:id="rId80"/>
    <p:sldId id="294" r:id="rId81"/>
    <p:sldId id="295" r:id="rId82"/>
    <p:sldId id="296" r:id="rId83"/>
    <p:sldId id="297" r:id="rId84"/>
    <p:sldId id="298" r:id="rId85"/>
    <p:sldId id="305" r:id="rId86"/>
    <p:sldId id="348" r:id="rId87"/>
    <p:sldId id="299" r:id="rId88"/>
    <p:sldId id="300" r:id="rId89"/>
    <p:sldId id="301" r:id="rId90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BABA"/>
    <a:srgbClr val="A7A5A5"/>
    <a:srgbClr val="F05033"/>
    <a:srgbClr val="E84427"/>
    <a:srgbClr val="B52519"/>
    <a:srgbClr val="E7ABA3"/>
    <a:srgbClr val="D64032"/>
    <a:srgbClr val="4D4D4D"/>
    <a:srgbClr val="E1A294"/>
    <a:srgbClr val="F42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26" autoAdjust="0"/>
    <p:restoredTop sz="94660"/>
  </p:normalViewPr>
  <p:slideViewPr>
    <p:cSldViewPr snapToGrid="0" snapToObjects="1">
      <p:cViewPr>
        <p:scale>
          <a:sx n="152" d="100"/>
          <a:sy n="152" d="100"/>
        </p:scale>
        <p:origin x="-888" y="-4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notesMaster" Target="notesMasters/notesMaster1.xml"/><Relationship Id="rId92" Type="http://schemas.openxmlformats.org/officeDocument/2006/relationships/printerSettings" Target="printerSettings/printerSettings1.bin"/><Relationship Id="rId93" Type="http://schemas.openxmlformats.org/officeDocument/2006/relationships/presProps" Target="presProps.xml"/><Relationship Id="rId94" Type="http://schemas.openxmlformats.org/officeDocument/2006/relationships/viewProps" Target="viewProps.xml"/><Relationship Id="rId95" Type="http://schemas.openxmlformats.org/officeDocument/2006/relationships/theme" Target="theme/theme1.xml"/><Relationship Id="rId9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3069-EAFB-4145-8E4B-04F54E649D99}" type="datetimeFigureOut">
              <a:rPr lang="de-DE" smtClean="0"/>
              <a:t>05.10.14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AC1AA-0751-8243-836D-342D444A69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394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290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65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Im Bild </a:t>
            </a:r>
            <a:r>
              <a:rPr lang="de-DE" dirty="0" err="1" smtClean="0"/>
              <a:t>master</a:t>
            </a:r>
            <a:r>
              <a:rPr lang="de-DE" dirty="0" smtClean="0"/>
              <a:t> durch </a:t>
            </a:r>
            <a:r>
              <a:rPr lang="de-DE" dirty="0" err="1" smtClean="0"/>
              <a:t>origin/master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feature-a</a:t>
            </a:r>
            <a:r>
              <a:rPr lang="de-DE" baseline="0" dirty="0" smtClean="0"/>
              <a:t> durch </a:t>
            </a:r>
            <a:r>
              <a:rPr lang="de-DE" baseline="0" dirty="0" err="1" smtClean="0"/>
              <a:t>master</a:t>
            </a:r>
            <a:r>
              <a:rPr lang="de-DE" baseline="0" dirty="0" smtClean="0"/>
              <a:t> ersetzen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43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Seit neueren werden die Repo-Infos nicht mehr in .git sondern .git/modules abgelegt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Flexibilität über Bedienbarkeit</a:t>
            </a:r>
          </a:p>
          <a:p>
            <a:pPr lvl="0">
              <a:defRPr sz="1800"/>
            </a:pPr>
            <a:r>
              <a:rPr sz="2200"/>
              <a:t>.git/config erwähnen</a:t>
            </a:r>
          </a:p>
          <a:p>
            <a:pPr lvl="0">
              <a:defRPr sz="1800"/>
            </a:pPr>
            <a:r>
              <a:rPr sz="2200"/>
              <a:t>.git/modules erwähnen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Aus Subversion bekannt mit externals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Bild mit Historie</a:t>
            </a:r>
          </a:p>
          <a:p>
            <a:pPr lvl="0">
              <a:defRPr sz="1800"/>
            </a:pPr>
            <a:r>
              <a:rPr sz="2200"/>
              <a:t>Squash erklären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9" name="Shape 2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Vorteil: Änderungen müssen nciht sofort zurück ins Modul: Patches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0" name="Shape 3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Split auch geeignet um Repos zu trennen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Normal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E1A2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2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Normal ohne Fuss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596467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 OHNE FUSSZEILE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52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50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328586" y="185738"/>
            <a:ext cx="8229600" cy="446128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de-DE" dirty="0" smtClean="0"/>
              <a:t>FOLIE TITEL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F05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02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1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rgbClr val="4D4D4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semanticmerge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git-scm.com/docs/git-config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robandlauren.com/2013/09/18/git-flow-managing-multiple-hotfixes/" TargetMode="External"/><Relationship Id="rId4" Type="http://schemas.openxmlformats.org/officeDocument/2006/relationships/hyperlink" Target="https://github.com/petervanderdoes/gitflow" TargetMode="External"/><Relationship Id="rId5" Type="http://schemas.openxmlformats.org/officeDocument/2006/relationships/hyperlink" Target="http://www.syntevo.com/smartgit/documentation/6/show?page=git-flow" TargetMode="External"/><Relationship Id="rId6" Type="http://schemas.openxmlformats.org/officeDocument/2006/relationships/hyperlink" Target="https://groups.google.com/forum/%23!topic/gitflow-users/I9sErOSzYzE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nvie/gitflow/issues/3%23issuecomment-170055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nvie.com/posts/a-successful-git-branching-model/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ciomantic/git-hub" TargetMode="External"/><Relationship Id="rId4" Type="http://schemas.openxmlformats.org/officeDocument/2006/relationships/hyperlink" Target="https://www.atlassian.com/de/git/workflows%23!workflow-forking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sociomantic.com/blog/2014/05/git-triangular-workflow/%23.VCEg7yt_v0A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eg"/><Relationship Id="rId3" Type="http://schemas.openxmlformats.org/officeDocument/2006/relationships/image" Target="../media/image2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6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W-JAX 07.11.14 | WORKSHOP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 flipV="1">
            <a:off x="315884" y="6316465"/>
            <a:ext cx="8512232" cy="17160"/>
          </a:xfrm>
          <a:prstGeom prst="line">
            <a:avLst/>
          </a:prstGeom>
          <a:ln w="63500">
            <a:solidFill>
              <a:srgbClr val="E8442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937800" y="3035300"/>
            <a:ext cx="7046502" cy="2369791"/>
          </a:xfrm>
          <a:prstGeom prst="rect">
            <a:avLst/>
          </a:prstGeom>
          <a:solidFill>
            <a:srgbClr val="E84427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9"/>
          <p:cNvSpPr txBox="1">
            <a:spLocks/>
          </p:cNvSpPr>
          <p:nvPr/>
        </p:nvSpPr>
        <p:spPr>
          <a:xfrm>
            <a:off x="2482918" y="3247172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 smtClean="0"/>
              <a:t>WERDEN SIE GIT EXPERTE!</a:t>
            </a:r>
            <a:endParaRPr lang="de-DE" sz="3600" dirty="0"/>
          </a:p>
        </p:txBody>
      </p:sp>
      <p:sp>
        <p:nvSpPr>
          <p:cNvPr id="9" name="Textplatzhalter 11"/>
          <p:cNvSpPr txBox="1">
            <a:spLocks/>
          </p:cNvSpPr>
          <p:nvPr/>
        </p:nvSpPr>
        <p:spPr>
          <a:xfrm>
            <a:off x="2482918" y="4451091"/>
            <a:ext cx="6407150" cy="7942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René </a:t>
            </a:r>
            <a:r>
              <a:rPr lang="de-DE" sz="2000" dirty="0" err="1" smtClean="0"/>
              <a:t>Preißel</a:t>
            </a:r>
            <a:r>
              <a:rPr lang="de-DE" sz="2000" dirty="0" smtClean="0"/>
              <a:t> (</a:t>
            </a:r>
            <a:r>
              <a:rPr lang="de-DE" sz="2000" dirty="0" err="1" smtClean="0"/>
              <a:t>eToSquare</a:t>
            </a:r>
            <a:r>
              <a:rPr lang="de-DE" sz="2000" dirty="0" smtClean="0"/>
              <a:t>)</a:t>
            </a:r>
          </a:p>
          <a:p>
            <a:r>
              <a:rPr lang="de-DE" sz="2000" dirty="0" smtClean="0"/>
              <a:t>Nils Hartmann (Techniker Krankenkasse)</a:t>
            </a:r>
            <a:endParaRPr lang="de-DE" sz="2000" dirty="0"/>
          </a:p>
        </p:txBody>
      </p:sp>
      <p:cxnSp>
        <p:nvCxnSpPr>
          <p:cNvPr id="10" name="Gerade Verbindung 9"/>
          <p:cNvCxnSpPr/>
          <p:nvPr/>
        </p:nvCxnSpPr>
        <p:spPr>
          <a:xfrm>
            <a:off x="2482918" y="3846860"/>
            <a:ext cx="5245534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00" y="3648616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5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idx="1"/>
          </p:nvPr>
        </p:nvSpPr>
        <p:spPr>
          <a:xfrm>
            <a:off x="315884" y="5186240"/>
            <a:ext cx="8512232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defRPr sz="1800"/>
            </a:pPr>
            <a:r>
              <a:rPr sz="1700" dirty="0"/>
              <a:t>Ein Branch ist im Workspace immer aktiv (Default: „master“).</a:t>
            </a:r>
          </a:p>
          <a:p>
            <a:pPr marL="383808" indent="-160574">
              <a:defRPr sz="1800"/>
            </a:pPr>
            <a:r>
              <a:rPr sz="1700" dirty="0"/>
              <a:t>Ein Branch ist nichts weiter als der Zeiger auf ein Commit.</a:t>
            </a:r>
          </a:p>
          <a:p>
            <a:pPr marL="383808" indent="-160574">
              <a:defRPr sz="1800"/>
            </a:pPr>
            <a:r>
              <a:rPr sz="1700" dirty="0"/>
              <a:t>Bei jedem neuen Commit wird der aktive Branch auf das neue Commit gesetzt.</a:t>
            </a:r>
          </a:p>
        </p:txBody>
      </p:sp>
      <p:pic>
        <p:nvPicPr>
          <p:cNvPr id="245" name="abb-architecture-branches-explizi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2938" y="1041400"/>
            <a:ext cx="7154121" cy="3607594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Shape 247"/>
          <p:cNvSpPr/>
          <p:nvPr/>
        </p:nvSpPr>
        <p:spPr>
          <a:xfrm>
            <a:off x="5438180" y="4786312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600" spc="-105" dirty="0"/>
              <a:t>Verzweigungen - </a:t>
            </a:r>
            <a:r>
              <a:rPr lang="de-DE" sz="3600" spc="-105" dirty="0" err="1"/>
              <a:t>Branches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904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dirty="0" err="1"/>
              <a:t>Branch</a:t>
            </a:r>
            <a:r>
              <a:rPr lang="de-DE" dirty="0"/>
              <a:t> anzeigen:</a:t>
            </a:r>
            <a:br>
              <a:rPr lang="de-DE" dirty="0"/>
            </a:br>
            <a:r>
              <a:rPr lang="de-DE" dirty="0" err="1"/>
              <a:t>branch</a:t>
            </a:r>
            <a:r>
              <a:rPr lang="de-DE" dirty="0"/>
              <a:t> -v</a:t>
            </a:r>
          </a:p>
          <a:p>
            <a:pPr lvl="0">
              <a:defRPr/>
            </a:pPr>
            <a:r>
              <a:rPr lang="de-DE" dirty="0" err="1"/>
              <a:t>Branch</a:t>
            </a:r>
            <a:r>
              <a:rPr lang="de-DE" dirty="0"/>
              <a:t> anlegen:</a:t>
            </a:r>
            <a:br>
              <a:rPr lang="de-DE" dirty="0"/>
            </a:br>
            <a:r>
              <a:rPr lang="de-DE" dirty="0" err="1"/>
              <a:t>branch</a:t>
            </a:r>
            <a:r>
              <a:rPr lang="de-DE" dirty="0"/>
              <a:t> &lt;</a:t>
            </a:r>
            <a:r>
              <a:rPr lang="de-DE" dirty="0" err="1"/>
              <a:t>name</a:t>
            </a:r>
            <a:r>
              <a:rPr lang="de-DE" dirty="0"/>
              <a:t>&gt; [&lt;start-</a:t>
            </a:r>
            <a:r>
              <a:rPr lang="de-DE" dirty="0" err="1"/>
              <a:t>commit</a:t>
            </a:r>
            <a:r>
              <a:rPr lang="de-DE" dirty="0"/>
              <a:t>&gt;]</a:t>
            </a:r>
          </a:p>
          <a:p>
            <a:pPr lvl="0">
              <a:defRPr/>
            </a:pPr>
            <a:r>
              <a:rPr lang="de-DE" dirty="0" err="1"/>
              <a:t>Branch</a:t>
            </a:r>
            <a:r>
              <a:rPr lang="de-DE" dirty="0"/>
              <a:t> wechseln:</a:t>
            </a:r>
            <a:br>
              <a:rPr lang="de-DE" dirty="0"/>
            </a:br>
            <a:r>
              <a:rPr lang="de-DE" dirty="0" err="1"/>
              <a:t>checkout</a:t>
            </a:r>
            <a:r>
              <a:rPr lang="de-DE" dirty="0"/>
              <a:t> &lt;</a:t>
            </a:r>
            <a:r>
              <a:rPr lang="de-DE" dirty="0" err="1"/>
              <a:t>branch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 err="1"/>
              <a:t>Branch</a:t>
            </a:r>
            <a:r>
              <a:rPr lang="de-DE" dirty="0"/>
              <a:t> löschen:</a:t>
            </a:r>
            <a:br>
              <a:rPr lang="de-DE" dirty="0"/>
            </a:br>
            <a:r>
              <a:rPr lang="de-DE" dirty="0" err="1"/>
              <a:t>branch</a:t>
            </a:r>
            <a:r>
              <a:rPr lang="de-DE" dirty="0"/>
              <a:t> -d | -D &lt;</a:t>
            </a:r>
            <a:r>
              <a:rPr lang="de-DE" dirty="0" err="1"/>
              <a:t>branch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/>
              <a:t>Tag anzeigen:</a:t>
            </a:r>
            <a:br>
              <a:rPr lang="de-DE" dirty="0"/>
            </a:br>
            <a:r>
              <a:rPr lang="de-DE" dirty="0"/>
              <a:t>tag -v</a:t>
            </a:r>
          </a:p>
          <a:p>
            <a:pPr lvl="0">
              <a:defRPr/>
            </a:pPr>
            <a:r>
              <a:rPr lang="de-DE" dirty="0"/>
              <a:t>Tag anlegen:</a:t>
            </a:r>
            <a:br>
              <a:rPr lang="de-DE" dirty="0"/>
            </a:br>
            <a:r>
              <a:rPr lang="de-DE" dirty="0"/>
              <a:t>tag -a &lt;</a:t>
            </a:r>
            <a:r>
              <a:rPr lang="de-DE" dirty="0" err="1"/>
              <a:t>name</a:t>
            </a:r>
            <a:r>
              <a:rPr lang="de-DE" dirty="0"/>
              <a:t>&gt; &lt;</a:t>
            </a:r>
            <a:r>
              <a:rPr lang="de-DE" dirty="0" err="1"/>
              <a:t>commit</a:t>
            </a:r>
            <a:r>
              <a:rPr lang="de-DE" dirty="0"/>
              <a:t>-oder-</a:t>
            </a:r>
            <a:r>
              <a:rPr lang="de-DE" dirty="0" err="1"/>
              <a:t>ref</a:t>
            </a:r>
            <a:r>
              <a:rPr lang="de-DE" dirty="0"/>
              <a:t>&gt;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Branches</a:t>
            </a:r>
            <a:r>
              <a:rPr lang="de-DE" dirty="0" smtClean="0"/>
              <a:t> / Tags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9395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dirty="0"/>
              <a:t>Anzeige: </a:t>
            </a:r>
            <a:br>
              <a:rPr lang="de-DE" dirty="0"/>
            </a:br>
            <a:r>
              <a:rPr lang="de-DE" dirty="0" err="1"/>
              <a:t>ls</a:t>
            </a:r>
            <a:r>
              <a:rPr lang="de-DE" dirty="0"/>
              <a:t>-files --stage</a:t>
            </a:r>
          </a:p>
          <a:p>
            <a:pPr lvl="0">
              <a:defRPr/>
            </a:pPr>
            <a:r>
              <a:rPr lang="de-DE" dirty="0"/>
              <a:t>Datei/Änderungen zum Index hinzufügen: </a:t>
            </a:r>
            <a:br>
              <a:rPr lang="de-DE" dirty="0"/>
            </a:br>
            <a:r>
              <a:rPr lang="de-DE" dirty="0" err="1"/>
              <a:t>add</a:t>
            </a:r>
            <a:r>
              <a:rPr lang="de-DE" dirty="0"/>
              <a:t> / update-index</a:t>
            </a:r>
          </a:p>
          <a:p>
            <a:pPr lvl="0">
              <a:defRPr/>
            </a:pPr>
            <a:r>
              <a:rPr lang="de-DE" dirty="0"/>
              <a:t>Index leeren: </a:t>
            </a:r>
            <a:br>
              <a:rPr lang="de-DE" dirty="0"/>
            </a:br>
            <a:r>
              <a:rPr lang="de-DE" dirty="0" err="1"/>
              <a:t>read-tree</a:t>
            </a:r>
            <a:r>
              <a:rPr lang="de-DE" dirty="0"/>
              <a:t> --</a:t>
            </a:r>
            <a:r>
              <a:rPr lang="de-DE" dirty="0" err="1"/>
              <a:t>empty</a:t>
            </a:r>
            <a:endParaRPr lang="de-DE" dirty="0"/>
          </a:p>
          <a:p>
            <a:pPr lvl="0">
              <a:defRPr/>
            </a:pPr>
            <a:r>
              <a:rPr lang="de-DE" dirty="0"/>
              <a:t>Index mit </a:t>
            </a:r>
            <a:r>
              <a:rPr lang="de-DE" dirty="0" err="1"/>
              <a:t>Tree</a:t>
            </a:r>
            <a:r>
              <a:rPr lang="de-DE" dirty="0"/>
              <a:t> füllen / vereinigen: </a:t>
            </a:r>
            <a:br>
              <a:rPr lang="de-DE" dirty="0"/>
            </a:br>
            <a:r>
              <a:rPr lang="de-DE" dirty="0" err="1"/>
              <a:t>read-tree</a:t>
            </a:r>
            <a:r>
              <a:rPr lang="de-DE" dirty="0"/>
              <a:t> –m -i --</a:t>
            </a:r>
            <a:r>
              <a:rPr lang="de-DE" dirty="0" err="1"/>
              <a:t>prefix</a:t>
            </a:r>
            <a:r>
              <a:rPr lang="de-DE" dirty="0"/>
              <a:t> &lt;</a:t>
            </a:r>
            <a:r>
              <a:rPr lang="de-DE" dirty="0" err="1"/>
              <a:t>path</a:t>
            </a:r>
            <a:r>
              <a:rPr lang="de-DE" dirty="0"/>
              <a:t>&gt;/ &lt;</a:t>
            </a:r>
            <a:r>
              <a:rPr lang="de-DE" dirty="0" err="1"/>
              <a:t>tree-ish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 err="1"/>
              <a:t>Tree</a:t>
            </a:r>
            <a:r>
              <a:rPr lang="de-DE" dirty="0"/>
              <a:t> schreiben: </a:t>
            </a:r>
            <a:br>
              <a:rPr lang="de-DE" dirty="0"/>
            </a:br>
            <a:r>
              <a:rPr lang="de-DE" dirty="0" err="1"/>
              <a:t>write-tree</a:t>
            </a:r>
            <a:endParaRPr lang="de-DE" dirty="0"/>
          </a:p>
          <a:p>
            <a:pPr lvl="0"/>
            <a:r>
              <a:rPr lang="de-DE" dirty="0"/>
              <a:t>„</a:t>
            </a:r>
            <a:r>
              <a:rPr lang="de-DE" dirty="0" err="1"/>
              <a:t>Getrackte</a:t>
            </a:r>
            <a:r>
              <a:rPr lang="de-DE" dirty="0"/>
              <a:t>“ Dateien ignorieren:</a:t>
            </a:r>
            <a:br>
              <a:rPr lang="de-DE" dirty="0"/>
            </a:br>
            <a:r>
              <a:rPr lang="de-DE" dirty="0"/>
              <a:t>update-index --</a:t>
            </a:r>
            <a:r>
              <a:rPr lang="de-DE" dirty="0" err="1"/>
              <a:t>assume-unchanged</a:t>
            </a:r>
            <a:r>
              <a:rPr lang="de-DE" dirty="0"/>
              <a:t> -- &lt;</a:t>
            </a:r>
            <a:r>
              <a:rPr lang="de-DE" dirty="0" err="1"/>
              <a:t>file</a:t>
            </a:r>
            <a:r>
              <a:rPr lang="de-DE" dirty="0"/>
              <a:t>&gt;</a:t>
            </a:r>
            <a:br>
              <a:rPr lang="de-DE" dirty="0"/>
            </a:br>
            <a:r>
              <a:rPr lang="de-DE" dirty="0"/>
              <a:t>update-index --</a:t>
            </a:r>
            <a:r>
              <a:rPr lang="de-DE" dirty="0" err="1"/>
              <a:t>no-assume-unchanged</a:t>
            </a:r>
            <a:r>
              <a:rPr lang="de-DE" dirty="0"/>
              <a:t> -- &lt;</a:t>
            </a:r>
            <a:r>
              <a:rPr lang="de-DE" dirty="0" err="1"/>
              <a:t>file</a:t>
            </a:r>
            <a:r>
              <a:rPr lang="de-DE" dirty="0"/>
              <a:t>&gt;</a:t>
            </a:r>
          </a:p>
          <a:p>
            <a:pPr lvl="0"/>
            <a:r>
              <a:rPr lang="de-DE" dirty="0"/>
              <a:t>Ignorierte Dateien anzeigen:</a:t>
            </a:r>
            <a:br>
              <a:rPr lang="de-DE" dirty="0"/>
            </a:br>
            <a:r>
              <a:rPr lang="de-DE" dirty="0" err="1"/>
              <a:t>ls</a:t>
            </a:r>
            <a:r>
              <a:rPr lang="de-DE" dirty="0"/>
              <a:t>-files -v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Geheimnisse des Index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676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>
              <a:defRPr/>
            </a:pPr>
            <a:r>
              <a:rPr lang="de-DE" dirty="0"/>
              <a:t>Alle </a:t>
            </a:r>
            <a:r>
              <a:rPr lang="de-DE" dirty="0" err="1"/>
              <a:t>Refs</a:t>
            </a:r>
            <a:r>
              <a:rPr lang="de-DE" dirty="0"/>
              <a:t> anzeigen (siehe .</a:t>
            </a:r>
            <a:r>
              <a:rPr lang="de-DE" dirty="0" err="1"/>
              <a:t>git</a:t>
            </a:r>
            <a:r>
              <a:rPr lang="de-DE" dirty="0"/>
              <a:t>/</a:t>
            </a:r>
            <a:r>
              <a:rPr lang="de-DE" dirty="0" err="1"/>
              <a:t>refs</a:t>
            </a:r>
            <a:r>
              <a:rPr lang="de-DE" dirty="0"/>
              <a:t>):</a:t>
            </a:r>
            <a:br>
              <a:rPr lang="de-DE" dirty="0"/>
            </a:br>
            <a:r>
              <a:rPr lang="de-DE" dirty="0"/>
              <a:t>show-</a:t>
            </a:r>
            <a:r>
              <a:rPr lang="de-DE" dirty="0" err="1"/>
              <a:t>ref</a:t>
            </a:r>
            <a:r>
              <a:rPr lang="de-DE" dirty="0"/>
              <a:t> --</a:t>
            </a:r>
            <a:r>
              <a:rPr lang="de-DE" dirty="0" err="1"/>
              <a:t>head</a:t>
            </a:r>
            <a:endParaRPr lang="de-DE" dirty="0"/>
          </a:p>
          <a:p>
            <a:pPr lvl="0">
              <a:defRPr/>
            </a:pPr>
            <a:r>
              <a:rPr lang="de-DE" dirty="0" err="1"/>
              <a:t>Annotated</a:t>
            </a:r>
            <a:r>
              <a:rPr lang="de-DE" dirty="0"/>
              <a:t> Tags </a:t>
            </a:r>
            <a:r>
              <a:rPr lang="de-DE" dirty="0" err="1"/>
              <a:t>dereferenzieren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/>
              <a:t>show-</a:t>
            </a:r>
            <a:r>
              <a:rPr lang="de-DE" dirty="0" err="1"/>
              <a:t>ref</a:t>
            </a:r>
            <a:r>
              <a:rPr lang="de-DE" dirty="0"/>
              <a:t> --tags --</a:t>
            </a:r>
            <a:r>
              <a:rPr lang="de-DE" dirty="0" err="1"/>
              <a:t>dereference</a:t>
            </a:r>
            <a:endParaRPr lang="de-DE" dirty="0"/>
          </a:p>
          <a:p>
            <a:pPr lvl="0">
              <a:defRPr/>
            </a:pPr>
            <a:r>
              <a:rPr lang="de-DE" dirty="0" err="1"/>
              <a:t>Ref</a:t>
            </a:r>
            <a:r>
              <a:rPr lang="de-DE" dirty="0"/>
              <a:t> explizit aktualisieren:</a:t>
            </a:r>
            <a:br>
              <a:rPr lang="de-DE" dirty="0"/>
            </a:br>
            <a:r>
              <a:rPr lang="de-DE" dirty="0"/>
              <a:t>update-</a:t>
            </a:r>
            <a:r>
              <a:rPr lang="de-DE" dirty="0" err="1"/>
              <a:t>ref</a:t>
            </a:r>
            <a:r>
              <a:rPr lang="de-DE" dirty="0"/>
              <a:t> &lt;</a:t>
            </a:r>
            <a:r>
              <a:rPr lang="de-DE" dirty="0" err="1"/>
              <a:t>full-ref</a:t>
            </a:r>
            <a:r>
              <a:rPr lang="de-DE" dirty="0"/>
              <a:t>&gt; &lt;</a:t>
            </a:r>
            <a:r>
              <a:rPr lang="de-DE" dirty="0" err="1"/>
              <a:t>sha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 err="1"/>
              <a:t>Ref</a:t>
            </a:r>
            <a:r>
              <a:rPr lang="de-DE" dirty="0"/>
              <a:t> + </a:t>
            </a:r>
            <a:r>
              <a:rPr lang="de-DE" dirty="0" err="1"/>
              <a:t>Worktree</a:t>
            </a:r>
            <a:r>
              <a:rPr lang="de-DE" dirty="0"/>
              <a:t> des aktuellen </a:t>
            </a:r>
            <a:r>
              <a:rPr lang="de-DE" dirty="0" err="1"/>
              <a:t>Branches</a:t>
            </a:r>
            <a:r>
              <a:rPr lang="de-DE" dirty="0"/>
              <a:t> setzen:</a:t>
            </a:r>
            <a:br>
              <a:rPr lang="de-DE" dirty="0"/>
            </a:br>
            <a:r>
              <a:rPr lang="de-DE" dirty="0" err="1"/>
              <a:t>reset</a:t>
            </a:r>
            <a:r>
              <a:rPr lang="de-DE" dirty="0"/>
              <a:t> [--</a:t>
            </a:r>
            <a:r>
              <a:rPr lang="de-DE" dirty="0" err="1"/>
              <a:t>hard</a:t>
            </a:r>
            <a:r>
              <a:rPr lang="de-DE" dirty="0"/>
              <a:t>|--soft] &lt;</a:t>
            </a:r>
            <a:r>
              <a:rPr lang="de-DE" dirty="0" err="1"/>
              <a:t>sha</a:t>
            </a:r>
            <a:r>
              <a:rPr lang="de-DE" dirty="0"/>
              <a:t>-oder-</a:t>
            </a:r>
            <a:r>
              <a:rPr lang="de-DE" dirty="0" err="1"/>
              <a:t>ref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 err="1"/>
              <a:t>Ref</a:t>
            </a:r>
            <a:r>
              <a:rPr lang="de-DE" dirty="0"/>
              <a:t>-Änderungen nachvollziehen:</a:t>
            </a:r>
            <a:br>
              <a:rPr lang="de-DE" dirty="0"/>
            </a:br>
            <a:r>
              <a:rPr lang="de-DE" dirty="0" err="1"/>
              <a:t>ref</a:t>
            </a:r>
            <a:r>
              <a:rPr lang="de-DE" dirty="0"/>
              <a:t>-log</a:t>
            </a:r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3205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1781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3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merge</a:t>
            </a:r>
            <a:endParaRPr lang="de-DE" dirty="0" smtClean="0"/>
          </a:p>
          <a:p>
            <a:pPr lvl="1"/>
            <a:r>
              <a:rPr lang="de-DE" dirty="0" err="1" smtClean="0"/>
              <a:t>Merge</a:t>
            </a:r>
            <a:r>
              <a:rPr lang="de-DE" dirty="0" smtClean="0"/>
              <a:t>-Commit: 2 oder mehr </a:t>
            </a:r>
            <a:r>
              <a:rPr lang="de-DE" dirty="0" err="1" smtClean="0"/>
              <a:t>Parents</a:t>
            </a:r>
            <a:endParaRPr lang="de-DE" dirty="0" smtClean="0"/>
          </a:p>
          <a:p>
            <a:pPr lvl="1"/>
            <a:r>
              <a:rPr lang="de-DE" dirty="0" smtClean="0"/>
              <a:t>--</a:t>
            </a:r>
            <a:r>
              <a:rPr lang="de-DE" dirty="0" err="1" smtClean="0"/>
              <a:t>no-commit</a:t>
            </a:r>
            <a:endParaRPr lang="de-DE" dirty="0" smtClean="0"/>
          </a:p>
          <a:p>
            <a:pPr lvl="1"/>
            <a:r>
              <a:rPr lang="de-DE" dirty="0" smtClean="0"/>
              <a:t>--log</a:t>
            </a:r>
          </a:p>
          <a:p>
            <a:pPr lvl="1"/>
            <a:r>
              <a:rPr lang="de-DE" dirty="0" smtClean="0"/>
              <a:t>--ff-</a:t>
            </a:r>
            <a:r>
              <a:rPr lang="de-DE" dirty="0" err="1" smtClean="0"/>
              <a:t>only</a:t>
            </a:r>
            <a:r>
              <a:rPr lang="de-DE" dirty="0" smtClean="0"/>
              <a:t> –ff –</a:t>
            </a:r>
            <a:r>
              <a:rPr lang="de-DE" dirty="0" err="1" smtClean="0"/>
              <a:t>no</a:t>
            </a:r>
            <a:r>
              <a:rPr lang="de-DE" dirty="0" smtClean="0"/>
              <a:t>-ff</a:t>
            </a:r>
          </a:p>
          <a:p>
            <a:r>
              <a:rPr lang="de-DE" dirty="0" err="1" smtClean="0"/>
              <a:t>Merge</a:t>
            </a:r>
            <a:r>
              <a:rPr lang="de-DE" dirty="0" smtClean="0"/>
              <a:t>-Strategie „</a:t>
            </a:r>
            <a:r>
              <a:rPr lang="de-DE" dirty="0" err="1" smtClean="0"/>
              <a:t>ours</a:t>
            </a:r>
            <a:r>
              <a:rPr lang="de-DE" dirty="0" smtClean="0"/>
              <a:t>“ vs. </a:t>
            </a:r>
            <a:r>
              <a:rPr lang="de-DE" dirty="0" err="1" smtClean="0"/>
              <a:t>Merge</a:t>
            </a:r>
            <a:r>
              <a:rPr lang="de-DE" dirty="0" smtClean="0"/>
              <a:t>-Strategie „</a:t>
            </a:r>
            <a:r>
              <a:rPr lang="de-DE" dirty="0" err="1" smtClean="0"/>
              <a:t>recursive</a:t>
            </a:r>
            <a:r>
              <a:rPr lang="de-DE" dirty="0" smtClean="0"/>
              <a:t>“ mit Option </a:t>
            </a:r>
            <a:r>
              <a:rPr lang="de-DE" dirty="0" err="1" smtClean="0"/>
              <a:t>ours</a:t>
            </a:r>
            <a:endParaRPr lang="de-DE" dirty="0" smtClean="0"/>
          </a:p>
          <a:p>
            <a:r>
              <a:rPr lang="de-DE" dirty="0" err="1" smtClean="0"/>
              <a:t>Merge-Commits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Parents</a:t>
            </a:r>
            <a:r>
              <a:rPr lang="de-DE" dirty="0" smtClean="0"/>
              <a:t> ^ ^2</a:t>
            </a:r>
          </a:p>
          <a:p>
            <a:pPr lvl="1"/>
            <a:r>
              <a:rPr lang="de-DE" dirty="0" smtClean="0"/>
              <a:t>First-Parent-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MERGES 1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343359" y="2259034"/>
            <a:ext cx="1453270" cy="4029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3559647" y="2283456"/>
            <a:ext cx="1453270" cy="4029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2796629" y="1336866"/>
            <a:ext cx="1453270" cy="4029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 Verbindung mit Pfeil 7"/>
          <p:cNvCxnSpPr>
            <a:stCxn id="6" idx="2"/>
            <a:endCxn id="4" idx="0"/>
          </p:cNvCxnSpPr>
          <p:nvPr/>
        </p:nvCxnSpPr>
        <p:spPr>
          <a:xfrm flipH="1">
            <a:off x="2069994" y="1739829"/>
            <a:ext cx="1453270" cy="5192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>
            <a:stCxn id="6" idx="2"/>
            <a:endCxn id="5" idx="0"/>
          </p:cNvCxnSpPr>
          <p:nvPr/>
        </p:nvCxnSpPr>
        <p:spPr>
          <a:xfrm>
            <a:off x="3523264" y="1739829"/>
            <a:ext cx="763018" cy="543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977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Nur eine Seite hat sich verändert =&gt; kein </a:t>
            </a:r>
            <a:r>
              <a:rPr lang="de-DE" dirty="0" err="1" smtClean="0"/>
              <a:t>Merge</a:t>
            </a:r>
            <a:r>
              <a:rPr lang="de-DE" dirty="0" smtClean="0"/>
              <a:t>-Commit</a:t>
            </a:r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FF-MERGE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084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Merge</a:t>
            </a:r>
            <a:r>
              <a:rPr lang="de-DE" dirty="0" smtClean="0"/>
              <a:t>-Commit erzwingen...</a:t>
            </a:r>
          </a:p>
          <a:p>
            <a:r>
              <a:rPr lang="de-DE" dirty="0" smtClean="0"/>
              <a:t>Warum: z.B. Dokumentation / First-Parent-</a:t>
            </a:r>
            <a:r>
              <a:rPr lang="de-DE" dirty="0" err="1" smtClean="0"/>
              <a:t>History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merge</a:t>
            </a:r>
            <a:r>
              <a:rPr lang="de-DE" dirty="0" smtClean="0"/>
              <a:t> –log &lt;</a:t>
            </a:r>
            <a:r>
              <a:rPr lang="de-DE" dirty="0" err="1" smtClean="0"/>
              <a:t>n</a:t>
            </a:r>
            <a:r>
              <a:rPr lang="de-DE" dirty="0" smtClean="0"/>
              <a:t>&gt;</a:t>
            </a:r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FF-ONLY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0275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merge</a:t>
            </a:r>
            <a:r>
              <a:rPr lang="de-DE" dirty="0" smtClean="0"/>
              <a:t>-base</a:t>
            </a:r>
          </a:p>
          <a:p>
            <a:r>
              <a:rPr lang="de-DE" dirty="0" smtClean="0"/>
              <a:t>Wo startet ein </a:t>
            </a:r>
            <a:r>
              <a:rPr lang="de-DE" dirty="0" err="1" smtClean="0"/>
              <a:t>Branch</a:t>
            </a: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/>
              <a:t> </a:t>
            </a:r>
            <a:r>
              <a:rPr lang="de-DE" dirty="0" err="1" smtClean="0"/>
              <a:t>merge</a:t>
            </a:r>
            <a:r>
              <a:rPr lang="de-DE" dirty="0" smtClean="0"/>
              <a:t>-base </a:t>
            </a:r>
            <a:r>
              <a:rPr lang="de-DE" dirty="0" err="1" smtClean="0"/>
              <a:t>master</a:t>
            </a:r>
            <a:r>
              <a:rPr lang="de-DE" dirty="0" smtClean="0"/>
              <a:t> HEAD</a:t>
            </a:r>
          </a:p>
          <a:p>
            <a:r>
              <a:rPr lang="de-DE" dirty="0" smtClean="0"/>
              <a:t>Anwendungsfall</a:t>
            </a:r>
          </a:p>
          <a:p>
            <a:endParaRPr lang="de-DE" dirty="0"/>
          </a:p>
          <a:p>
            <a:r>
              <a:rPr lang="de-DE" dirty="0" err="1" smtClean="0"/>
              <a:t>Git</a:t>
            </a:r>
            <a:r>
              <a:rPr lang="de-DE" dirty="0" smtClean="0"/>
              <a:t> tag --points-</a:t>
            </a:r>
            <a:r>
              <a:rPr lang="de-DE" dirty="0" err="1" smtClean="0"/>
              <a:t>at</a:t>
            </a:r>
            <a:r>
              <a:rPr lang="de-DE" dirty="0" smtClean="0"/>
              <a:t> COMMIT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MERGES-BASE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528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Anwendungsfall?</a:t>
            </a:r>
          </a:p>
          <a:p>
            <a:r>
              <a:rPr lang="de-DE" dirty="0" err="1" smtClean="0"/>
              <a:t>git</a:t>
            </a:r>
            <a:r>
              <a:rPr lang="de-DE" dirty="0"/>
              <a:t> </a:t>
            </a:r>
            <a:r>
              <a:rPr lang="de-DE" dirty="0" err="1" smtClean="0"/>
              <a:t>merge</a:t>
            </a:r>
            <a:r>
              <a:rPr lang="de-DE" dirty="0" smtClean="0"/>
              <a:t>-file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MERGES-FILE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1427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48755" y="1505966"/>
            <a:ext cx="8512232" cy="1991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</a:t>
            </a:r>
            <a:endParaRPr lang="de-DE" sz="2400" b="1" dirty="0" smtClean="0"/>
          </a:p>
          <a:p>
            <a:pPr marL="0" indent="0">
              <a:buNone/>
            </a:pPr>
            <a:r>
              <a:rPr lang="de-DE" sz="2400" b="1" dirty="0" smtClean="0"/>
              <a:t>Entwickler </a:t>
            </a:r>
            <a:r>
              <a:rPr lang="de-DE" sz="2400" b="1" dirty="0"/>
              <a:t>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1800" dirty="0" smtClean="0"/>
              <a:t>Co-Autor des Buchs „</a:t>
            </a:r>
            <a:r>
              <a:rPr lang="de-DE" sz="1800" dirty="0" err="1" smtClean="0"/>
              <a:t>Git</a:t>
            </a:r>
            <a:r>
              <a:rPr lang="de-DE" sz="1800" dirty="0" smtClean="0"/>
              <a:t>: Dezentrale Versionsverwaltung im Team –</a:t>
            </a:r>
          </a:p>
          <a:p>
            <a:pPr marL="0" indent="0">
              <a:buNone/>
            </a:pPr>
            <a:r>
              <a:rPr lang="de-DE" sz="1800" dirty="0" smtClean="0"/>
              <a:t>Grundlagen und Workflows“</a:t>
            </a:r>
          </a:p>
          <a:p>
            <a:pPr marL="0" indent="0">
              <a:buNone/>
            </a:pPr>
            <a:r>
              <a:rPr lang="de-DE" sz="1800" dirty="0" smtClean="0"/>
              <a:t>Kontakt: </a:t>
            </a:r>
            <a:r>
              <a:rPr lang="de-DE" sz="1800" dirty="0" err="1" smtClean="0"/>
              <a:t>rene.preissel@etosquare.de</a:t>
            </a:r>
            <a:endParaRPr lang="de-DE" sz="18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4D4D4D"/>
                </a:solidFill>
              </a:rPr>
              <a:t>Nils Hartmann </a:t>
            </a:r>
            <a:r>
              <a:rPr lang="de-DE" sz="2200" dirty="0" smtClean="0">
                <a:solidFill>
                  <a:srgbClr val="4D4D4D"/>
                </a:solidFill>
              </a:rPr>
              <a:t>| </a:t>
            </a:r>
            <a:r>
              <a:rPr lang="de-DE" sz="2200" b="1" dirty="0" smtClean="0">
                <a:solidFill>
                  <a:srgbClr val="4D4D4D"/>
                </a:solidFill>
              </a:rPr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Schwerpunkte: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 smtClean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Eclipse</a:t>
            </a:r>
            <a:r>
              <a:rPr lang="de-DE" sz="2000" dirty="0" smtClean="0">
                <a:solidFill>
                  <a:srgbClr val="4D4D4D"/>
                </a:solidFill>
              </a:rPr>
              <a:t> und </a:t>
            </a:r>
            <a:r>
              <a:rPr lang="de-DE" sz="2000" dirty="0" err="1" smtClean="0">
                <a:solidFill>
                  <a:srgbClr val="4D4D4D"/>
                </a:solidFill>
              </a:rPr>
              <a:t>Build</a:t>
            </a:r>
            <a:r>
              <a:rPr lang="de-DE" sz="2000" dirty="0" smtClean="0">
                <a:solidFill>
                  <a:srgbClr val="4D4D4D"/>
                </a:solidFill>
              </a:rPr>
              <a:t>-Management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Kontakt: </a:t>
            </a:r>
            <a:r>
              <a:rPr lang="de-DE" sz="2000" dirty="0" err="1" smtClean="0">
                <a:solidFill>
                  <a:srgbClr val="4D4D4D"/>
                </a:solidFill>
              </a:rPr>
              <a:t>nils@nilshartmann.net</a:t>
            </a:r>
            <a:endParaRPr lang="de-DE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53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 smtClean="0"/>
              <a:t>ls</a:t>
            </a:r>
            <a:r>
              <a:rPr lang="de-DE" dirty="0"/>
              <a:t>-files --stage -&gt; nach </a:t>
            </a:r>
            <a:r>
              <a:rPr lang="de-DE" dirty="0" err="1"/>
              <a:t>Merge</a:t>
            </a:r>
            <a:r>
              <a:rPr lang="de-DE" dirty="0"/>
              <a:t> Konflikt-&gt;Stages erklären</a:t>
            </a:r>
          </a:p>
          <a:p>
            <a:pPr marL="0" indent="0">
              <a:buNone/>
            </a:pPr>
            <a:r>
              <a:rPr lang="de-DE" dirty="0" err="1" smtClean="0"/>
              <a:t>Merge</a:t>
            </a:r>
            <a:r>
              <a:rPr lang="de-DE" dirty="0" smtClean="0"/>
              <a:t>-Konflikte lösen</a:t>
            </a:r>
          </a:p>
          <a:p>
            <a:pPr marL="457200" lvl="1" indent="-457200"/>
            <a:r>
              <a:rPr lang="de-DE" dirty="0" err="1"/>
              <a:t>merge.conflictstyle</a:t>
            </a:r>
            <a:r>
              <a:rPr lang="de-DE" dirty="0"/>
              <a:t> </a:t>
            </a:r>
            <a:r>
              <a:rPr lang="de-DE" dirty="0" smtClean="0"/>
              <a:t>diff3</a:t>
            </a:r>
          </a:p>
          <a:p>
            <a:pPr marL="857250" lvl="2" indent="-457200"/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 --global </a:t>
            </a:r>
            <a:r>
              <a:rPr lang="de-DE" dirty="0" err="1"/>
              <a:t>merge.conflictstyle</a:t>
            </a:r>
            <a:r>
              <a:rPr lang="de-DE" dirty="0"/>
              <a:t> diff3</a:t>
            </a:r>
            <a:endParaRPr lang="de-DE" dirty="0" smtClean="0"/>
          </a:p>
          <a:p>
            <a:r>
              <a:rPr lang="de-DE" dirty="0" err="1" smtClean="0"/>
              <a:t>checkout</a:t>
            </a:r>
            <a:r>
              <a:rPr lang="de-DE" dirty="0" smtClean="0"/>
              <a:t> </a:t>
            </a:r>
            <a:r>
              <a:rPr lang="de-DE" dirty="0"/>
              <a:t>--</a:t>
            </a:r>
            <a:r>
              <a:rPr lang="de-DE" dirty="0" err="1"/>
              <a:t>theirs</a:t>
            </a:r>
            <a:r>
              <a:rPr lang="de-DE" dirty="0"/>
              <a:t>, --</a:t>
            </a:r>
            <a:r>
              <a:rPr lang="de-DE" dirty="0" err="1"/>
              <a:t>ours</a:t>
            </a:r>
            <a:endParaRPr lang="de-DE" dirty="0"/>
          </a:p>
          <a:p>
            <a:r>
              <a:rPr lang="de-DE" dirty="0" err="1" smtClean="0"/>
              <a:t>checkout</a:t>
            </a:r>
            <a:r>
              <a:rPr lang="de-DE" dirty="0" smtClean="0"/>
              <a:t> </a:t>
            </a:r>
            <a:r>
              <a:rPr lang="de-DE" dirty="0"/>
              <a:t>-m FILE -&gt; nochmal mit dem </a:t>
            </a:r>
            <a:r>
              <a:rPr lang="de-DE" dirty="0" err="1"/>
              <a:t>Merge</a:t>
            </a:r>
            <a:r>
              <a:rPr lang="de-DE" dirty="0"/>
              <a:t> </a:t>
            </a:r>
            <a:r>
              <a:rPr lang="de-DE" dirty="0" smtClean="0"/>
              <a:t>beginnen</a:t>
            </a:r>
          </a:p>
          <a:p>
            <a:r>
              <a:rPr lang="de-DE" dirty="0" smtClean="0"/>
              <a:t>Externes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merge</a:t>
            </a:r>
            <a:r>
              <a:rPr lang="de-DE" dirty="0" smtClean="0"/>
              <a:t>-tool</a:t>
            </a:r>
          </a:p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rerere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MERGES 2 - KONFLIKTE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97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Aufruf von </a:t>
            </a:r>
            <a:r>
              <a:rPr lang="de-DE" dirty="0" err="1" smtClean="0"/>
              <a:t>Merge</a:t>
            </a:r>
            <a:r>
              <a:rPr lang="de-DE" dirty="0" smtClean="0"/>
              <a:t>-Tool über </a:t>
            </a:r>
            <a:r>
              <a:rPr lang="de-DE" dirty="0" err="1" smtClean="0"/>
              <a:t>Cmd</a:t>
            </a:r>
            <a:r>
              <a:rPr lang="de-DE" dirty="0" smtClean="0"/>
              <a:t>-Line: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mergetool</a:t>
            </a:r>
            <a:r>
              <a:rPr lang="de-DE" dirty="0" smtClean="0"/>
              <a:t> –-tool=$BASE $LOCAL $REMOTE $MERGED</a:t>
            </a:r>
          </a:p>
          <a:p>
            <a:r>
              <a:rPr lang="de-DE" dirty="0" smtClean="0"/>
              <a:t>Über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Config</a:t>
            </a:r>
            <a:r>
              <a:rPr lang="de-DE" dirty="0" smtClean="0"/>
              <a:t>:</a:t>
            </a:r>
          </a:p>
          <a:p>
            <a:r>
              <a:rPr lang="de-DE" dirty="0" smtClean="0"/>
              <a:t>Registrieren: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config</a:t>
            </a:r>
            <a:r>
              <a:rPr lang="de-DE" dirty="0" smtClean="0"/>
              <a:t> –global </a:t>
            </a:r>
            <a:r>
              <a:rPr lang="de-DE" dirty="0" err="1" smtClean="0"/>
              <a:t>merge.tool.NAME.cmd</a:t>
            </a:r>
            <a:endParaRPr lang="de-DE" dirty="0" smtClean="0"/>
          </a:p>
          <a:p>
            <a:r>
              <a:rPr lang="de-DE" dirty="0" smtClean="0"/>
              <a:t>Default setzen: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config</a:t>
            </a:r>
            <a:r>
              <a:rPr lang="de-DE" dirty="0" smtClean="0"/>
              <a:t> –global </a:t>
            </a:r>
            <a:r>
              <a:rPr lang="de-DE" dirty="0" err="1" smtClean="0"/>
              <a:t>mergetool</a:t>
            </a:r>
            <a:r>
              <a:rPr lang="de-DE" dirty="0" smtClean="0"/>
              <a:t> NAME </a:t>
            </a:r>
          </a:p>
          <a:p>
            <a:r>
              <a:rPr lang="de-DE" dirty="0" smtClean="0"/>
              <a:t>Kandidaten</a:t>
            </a:r>
          </a:p>
          <a:p>
            <a:pPr lvl="1"/>
            <a:r>
              <a:rPr lang="de-DE" dirty="0"/>
              <a:t>P4merge (http://</a:t>
            </a:r>
            <a:r>
              <a:rPr lang="de-DE" dirty="0" err="1"/>
              <a:t>www.perforce.com</a:t>
            </a:r>
            <a:r>
              <a:rPr lang="de-DE" dirty="0"/>
              <a:t>/</a:t>
            </a:r>
            <a:r>
              <a:rPr lang="de-DE" dirty="0" err="1"/>
              <a:t>product</a:t>
            </a:r>
            <a:r>
              <a:rPr lang="de-DE" dirty="0"/>
              <a:t>/</a:t>
            </a:r>
            <a:r>
              <a:rPr lang="de-DE" dirty="0" err="1"/>
              <a:t>components</a:t>
            </a:r>
            <a:r>
              <a:rPr lang="de-DE" dirty="0"/>
              <a:t>/</a:t>
            </a:r>
            <a:r>
              <a:rPr lang="de-DE" dirty="0" err="1"/>
              <a:t>perforce</a:t>
            </a:r>
            <a:r>
              <a:rPr lang="de-DE" dirty="0"/>
              <a:t>-</a:t>
            </a:r>
            <a:r>
              <a:rPr lang="de-DE" dirty="0" err="1"/>
              <a:t>visual</a:t>
            </a:r>
            <a:r>
              <a:rPr lang="de-DE" dirty="0"/>
              <a:t>-</a:t>
            </a:r>
            <a:r>
              <a:rPr lang="de-DE" dirty="0" err="1"/>
              <a:t>merge</a:t>
            </a:r>
            <a:r>
              <a:rPr lang="de-DE" dirty="0"/>
              <a:t>-</a:t>
            </a:r>
            <a:r>
              <a:rPr lang="de-DE" dirty="0" err="1"/>
              <a:t>and</a:t>
            </a:r>
            <a:r>
              <a:rPr lang="de-DE" dirty="0"/>
              <a:t>-</a:t>
            </a:r>
            <a:r>
              <a:rPr lang="de-DE" dirty="0" err="1"/>
              <a:t>diff</a:t>
            </a:r>
            <a:r>
              <a:rPr lang="de-DE" dirty="0"/>
              <a:t>-</a:t>
            </a:r>
            <a:r>
              <a:rPr lang="de-DE" dirty="0" smtClean="0"/>
              <a:t>tools)</a:t>
            </a:r>
          </a:p>
          <a:p>
            <a:pPr lvl="1"/>
            <a:r>
              <a:rPr lang="de-DE" dirty="0" err="1" smtClean="0"/>
              <a:t>Meld</a:t>
            </a:r>
            <a:r>
              <a:rPr lang="de-DE" dirty="0"/>
              <a:t> (http://</a:t>
            </a:r>
            <a:r>
              <a:rPr lang="de-DE" dirty="0" err="1"/>
              <a:t>meldmerge.org</a:t>
            </a:r>
            <a:r>
              <a:rPr lang="de-DE" dirty="0" smtClean="0"/>
              <a:t>/)</a:t>
            </a:r>
          </a:p>
          <a:p>
            <a:pPr lvl="1"/>
            <a:r>
              <a:rPr lang="de-DE" dirty="0" err="1" smtClean="0"/>
              <a:t>Semanticmerge</a:t>
            </a:r>
            <a:r>
              <a:rPr lang="de-DE" dirty="0" smtClean="0"/>
              <a:t> (Kommerziell, nie </a:t>
            </a:r>
            <a:r>
              <a:rPr lang="de-DE" dirty="0"/>
              <a:t>benutzt) </a:t>
            </a:r>
            <a:r>
              <a:rPr lang="de-DE" dirty="0">
                <a:hlinkClick r:id="rId2"/>
              </a:rPr>
              <a:t>http://www.semanticmerge.com</a:t>
            </a:r>
            <a:r>
              <a:rPr lang="de-DE" dirty="0" smtClean="0">
                <a:hlinkClick r:id="rId2"/>
              </a:rPr>
              <a:t>/</a:t>
            </a:r>
            <a:endParaRPr lang="de-DE" dirty="0" smtClean="0"/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1351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386" y="1155855"/>
            <a:ext cx="7067900" cy="489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625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rerere</a:t>
            </a:r>
            <a:r>
              <a:rPr lang="de-DE" dirty="0"/>
              <a:t> („Reuse </a:t>
            </a:r>
            <a:r>
              <a:rPr lang="de-DE" dirty="0" err="1"/>
              <a:t>recorded</a:t>
            </a:r>
            <a:r>
              <a:rPr lang="de-DE" dirty="0"/>
              <a:t> </a:t>
            </a:r>
            <a:r>
              <a:rPr lang="de-DE" dirty="0" err="1" smtClean="0"/>
              <a:t>resolution</a:t>
            </a:r>
            <a:r>
              <a:rPr lang="de-DE" dirty="0" smtClean="0"/>
              <a:t>“)</a:t>
            </a:r>
          </a:p>
          <a:p>
            <a:pPr lvl="1"/>
            <a:r>
              <a:rPr lang="de-DE" dirty="0" smtClean="0"/>
              <a:t>Konfliktlösungen abspeichern</a:t>
            </a:r>
          </a:p>
          <a:p>
            <a:pPr lvl="1"/>
            <a:r>
              <a:rPr lang="de-DE" dirty="0" smtClean="0"/>
              <a:t>Problem: Lösungen werden nur lokal gespeichert</a:t>
            </a:r>
          </a:p>
          <a:p>
            <a:r>
              <a:rPr lang="de-DE" dirty="0" smtClean="0"/>
              <a:t>Einschalten global oder pro </a:t>
            </a:r>
            <a:r>
              <a:rPr lang="de-DE" dirty="0" err="1" smtClean="0"/>
              <a:t>Repo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 --global </a:t>
            </a:r>
            <a:r>
              <a:rPr lang="de-DE" dirty="0" err="1"/>
              <a:t>rerere.enabled</a:t>
            </a:r>
            <a:r>
              <a:rPr lang="de-DE" dirty="0"/>
              <a:t> </a:t>
            </a:r>
            <a:r>
              <a:rPr lang="de-DE" dirty="0" err="1" smtClean="0"/>
              <a:t>true</a:t>
            </a:r>
            <a:endParaRPr lang="de-DE" dirty="0" smtClean="0"/>
          </a:p>
          <a:p>
            <a:r>
              <a:rPr lang="de-DE" dirty="0" smtClean="0"/>
              <a:t>Nochmaliges ausführen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checkout</a:t>
            </a:r>
            <a:r>
              <a:rPr lang="de-DE" dirty="0" smtClean="0"/>
              <a:t> –</a:t>
            </a:r>
            <a:r>
              <a:rPr lang="de-DE" dirty="0" err="1" smtClean="0"/>
              <a:t>conflict</a:t>
            </a:r>
            <a:r>
              <a:rPr lang="de-DE" dirty="0" smtClean="0"/>
              <a:t>=diff3 </a:t>
            </a:r>
            <a:r>
              <a:rPr lang="de-DE" dirty="0" err="1" smtClean="0"/>
              <a:t>readme.txt</a:t>
            </a:r>
            <a:endParaRPr lang="de-DE" dirty="0" smtClean="0"/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rerere</a:t>
            </a:r>
            <a:endParaRPr lang="de-DE" dirty="0" smtClean="0"/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MERGES 2 - RERERE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019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44840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456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 smtClean="0"/>
              <a:t>Hintergrund: </a:t>
            </a:r>
            <a:r>
              <a:rPr lang="de-DE" dirty="0" err="1" smtClean="0"/>
              <a:t>Austauch</a:t>
            </a:r>
            <a:r>
              <a:rPr lang="de-DE" dirty="0" smtClean="0"/>
              <a:t> mit Remote-Repository</a:t>
            </a:r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smtClean="0"/>
              <a:t>Was ist ein Remote?</a:t>
            </a:r>
          </a:p>
          <a:p>
            <a:endParaRPr lang="de-DE" dirty="0"/>
          </a:p>
          <a:p>
            <a:r>
              <a:rPr lang="de-DE" dirty="0" smtClean="0"/>
              <a:t>Woher kommt ein Remote?</a:t>
            </a:r>
          </a:p>
          <a:p>
            <a:pPr lvl="1"/>
            <a:r>
              <a:rPr lang="de-DE" dirty="0" err="1"/>
              <a:t>c</a:t>
            </a:r>
            <a:r>
              <a:rPr lang="de-DE" dirty="0" err="1" smtClean="0"/>
              <a:t>lonen</a:t>
            </a:r>
            <a:endParaRPr lang="de-DE" dirty="0" smtClean="0"/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remote </a:t>
            </a:r>
            <a:r>
              <a:rPr lang="de-DE" dirty="0" err="1" smtClean="0"/>
              <a:t>add</a:t>
            </a: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 remote -v</a:t>
            </a:r>
          </a:p>
          <a:p>
            <a:r>
              <a:rPr lang="de-DE" dirty="0" err="1" smtClean="0"/>
              <a:t>git</a:t>
            </a:r>
            <a:r>
              <a:rPr lang="de-DE" dirty="0" smtClean="0"/>
              <a:t> remote </a:t>
            </a:r>
            <a:r>
              <a:rPr lang="de-DE" dirty="0" err="1" smtClean="0"/>
              <a:t>add</a:t>
            </a: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 remote update</a:t>
            </a:r>
          </a:p>
          <a:p>
            <a:pPr lvl="1"/>
            <a:r>
              <a:rPr lang="de-DE" dirty="0" smtClean="0"/>
              <a:t>Mittlerweile identisch mit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fetch</a:t>
            </a:r>
            <a:endParaRPr lang="de-DE" dirty="0" smtClean="0"/>
          </a:p>
          <a:p>
            <a:pPr lvl="1"/>
            <a:r>
              <a:rPr lang="de-DE" dirty="0"/>
              <a:t>http://stackoverflow.com/a/17512004</a:t>
            </a:r>
          </a:p>
          <a:p>
            <a:r>
              <a:rPr lang="de-DE" dirty="0" err="1" smtClean="0"/>
              <a:t>git</a:t>
            </a:r>
            <a:r>
              <a:rPr lang="de-DE" dirty="0" smtClean="0"/>
              <a:t> remote </a:t>
            </a:r>
            <a:r>
              <a:rPr lang="de-DE" dirty="0" err="1" smtClean="0"/>
              <a:t>rm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remote-name </a:t>
            </a:r>
            <a:r>
              <a:rPr lang="de-DE" dirty="0" err="1" smtClean="0"/>
              <a:t>vs</a:t>
            </a:r>
            <a:r>
              <a:rPr lang="de-DE" dirty="0" smtClean="0"/>
              <a:t> URL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830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ls</a:t>
            </a:r>
            <a:r>
              <a:rPr lang="de-DE" dirty="0" smtClean="0"/>
              <a:t>-remote</a:t>
            </a:r>
          </a:p>
          <a:p>
            <a:pPr lvl="1"/>
            <a:r>
              <a:rPr lang="de-DE" dirty="0" smtClean="0"/>
              <a:t>Zeigt an, welche Referenzen es in einem Remote Repository gibt</a:t>
            </a:r>
          </a:p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ls</a:t>
            </a:r>
            <a:r>
              <a:rPr lang="de-DE" dirty="0"/>
              <a:t>-remote </a:t>
            </a:r>
            <a:r>
              <a:rPr lang="de-DE" dirty="0" err="1"/>
              <a:t>fw</a:t>
            </a:r>
            <a:r>
              <a:rPr lang="de-DE" dirty="0"/>
              <a:t> \*pull\</a:t>
            </a:r>
            <a:r>
              <a:rPr lang="de-DE" dirty="0" smtClean="0"/>
              <a:t>*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5609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Default </a:t>
            </a:r>
            <a:r>
              <a:rPr lang="de-DE" dirty="0" err="1" smtClean="0"/>
              <a:t>Refspec</a:t>
            </a:r>
            <a:r>
              <a:rPr lang="de-DE" dirty="0" smtClean="0"/>
              <a:t> beim remote </a:t>
            </a:r>
            <a:r>
              <a:rPr lang="de-DE" dirty="0" err="1" smtClean="0"/>
              <a:t>add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+</a:t>
            </a:r>
            <a:r>
              <a:rPr lang="de-DE" dirty="0" err="1"/>
              <a:t>refs</a:t>
            </a:r>
            <a:r>
              <a:rPr lang="de-DE" dirty="0"/>
              <a:t>/</a:t>
            </a:r>
            <a:r>
              <a:rPr lang="de-DE" dirty="0" err="1"/>
              <a:t>heads</a:t>
            </a:r>
            <a:r>
              <a:rPr lang="de-DE" dirty="0"/>
              <a:t>/*:</a:t>
            </a:r>
            <a:r>
              <a:rPr lang="de-DE" dirty="0" err="1"/>
              <a:t>refs</a:t>
            </a:r>
            <a:r>
              <a:rPr lang="de-DE" dirty="0"/>
              <a:t>/</a:t>
            </a:r>
            <a:r>
              <a:rPr lang="de-DE" dirty="0" err="1"/>
              <a:t>remotes</a:t>
            </a:r>
            <a:r>
              <a:rPr lang="de-DE" dirty="0" smtClean="0"/>
              <a:t>/</a:t>
            </a:r>
            <a:r>
              <a:rPr lang="de-DE" dirty="0" err="1" smtClean="0">
                <a:solidFill>
                  <a:srgbClr val="FF0000"/>
                </a:solidFill>
              </a:rPr>
              <a:t>origin</a:t>
            </a:r>
            <a:r>
              <a:rPr lang="de-DE" dirty="0" smtClean="0"/>
              <a:t>/</a:t>
            </a:r>
            <a:r>
              <a:rPr lang="de-DE" dirty="0"/>
              <a:t>*</a:t>
            </a:r>
          </a:p>
          <a:p>
            <a:r>
              <a:rPr lang="de-DE" dirty="0" smtClean="0"/>
              <a:t>+ = beim Pull wird ggf. ein </a:t>
            </a:r>
            <a:r>
              <a:rPr lang="de-DE" dirty="0" err="1" smtClean="0"/>
              <a:t>Merge</a:t>
            </a:r>
            <a:r>
              <a:rPr lang="de-DE" dirty="0" smtClean="0"/>
              <a:t> durchgeführt. Ohne plus: nur ff</a:t>
            </a:r>
          </a:p>
          <a:p>
            <a:r>
              <a:rPr lang="de-DE" dirty="0" smtClean="0"/>
              <a:t>Welche Referenzen gibt es?</a:t>
            </a:r>
          </a:p>
          <a:p>
            <a:pPr lvl="1"/>
            <a:r>
              <a:rPr lang="de-DE" dirty="0" err="1" smtClean="0"/>
              <a:t>Branches</a:t>
            </a:r>
            <a:r>
              <a:rPr lang="de-DE" dirty="0" smtClean="0"/>
              <a:t>: </a:t>
            </a:r>
            <a:r>
              <a:rPr lang="de-DE" dirty="0" err="1" smtClean="0"/>
              <a:t>refs</a:t>
            </a:r>
            <a:r>
              <a:rPr lang="de-DE" dirty="0" smtClean="0"/>
              <a:t>/</a:t>
            </a:r>
            <a:r>
              <a:rPr lang="de-DE" dirty="0" err="1" smtClean="0"/>
              <a:t>heads</a:t>
            </a:r>
            <a:endParaRPr lang="de-DE" dirty="0" smtClean="0"/>
          </a:p>
          <a:p>
            <a:pPr lvl="1"/>
            <a:r>
              <a:rPr lang="de-DE" dirty="0" smtClean="0"/>
              <a:t>Tags: </a:t>
            </a:r>
            <a:r>
              <a:rPr lang="de-DE" dirty="0" err="1" smtClean="0"/>
              <a:t>refs</a:t>
            </a:r>
            <a:r>
              <a:rPr lang="de-DE" dirty="0" smtClean="0"/>
              <a:t>/tags</a:t>
            </a:r>
          </a:p>
          <a:p>
            <a:pPr lvl="1"/>
            <a:r>
              <a:rPr lang="de-DE" dirty="0" smtClean="0"/>
              <a:t>Notes: </a:t>
            </a:r>
            <a:r>
              <a:rPr lang="de-DE" dirty="0" err="1" smtClean="0"/>
              <a:t>refs</a:t>
            </a:r>
            <a:r>
              <a:rPr lang="de-DE" dirty="0" smtClean="0"/>
              <a:t>/</a:t>
            </a:r>
            <a:r>
              <a:rPr lang="de-DE" dirty="0" err="1" smtClean="0"/>
              <a:t>notes</a:t>
            </a:r>
            <a:endParaRPr lang="de-DE" dirty="0" smtClean="0"/>
          </a:p>
          <a:p>
            <a:pPr lvl="1"/>
            <a:r>
              <a:rPr lang="de-DE" dirty="0" err="1" smtClean="0"/>
              <a:t>GitHub</a:t>
            </a:r>
            <a:r>
              <a:rPr lang="de-DE" dirty="0" smtClean="0"/>
              <a:t> </a:t>
            </a:r>
            <a:r>
              <a:rPr lang="de-DE" dirty="0" err="1" smtClean="0"/>
              <a:t>Pullrequest</a:t>
            </a:r>
            <a:r>
              <a:rPr lang="de-DE" dirty="0" smtClean="0"/>
              <a:t>: </a:t>
            </a:r>
            <a:r>
              <a:rPr lang="de-DE" dirty="0" err="1" smtClean="0"/>
              <a:t>refs</a:t>
            </a:r>
            <a:r>
              <a:rPr lang="de-DE" dirty="0" smtClean="0"/>
              <a:t>/pull</a:t>
            </a:r>
          </a:p>
          <a:p>
            <a:pPr lvl="1"/>
            <a:r>
              <a:rPr lang="de-DE" dirty="0" smtClean="0"/>
              <a:t>Gerrit: </a:t>
            </a:r>
            <a:r>
              <a:rPr lang="de-DE" dirty="0" err="1" smtClean="0"/>
              <a:t>refs</a:t>
            </a:r>
            <a:r>
              <a:rPr lang="de-DE" dirty="0" smtClean="0"/>
              <a:t>/</a:t>
            </a:r>
            <a:r>
              <a:rPr lang="de-DE" dirty="0" err="1" smtClean="0"/>
              <a:t>for</a:t>
            </a:r>
            <a:r>
              <a:rPr lang="de-DE" dirty="0" smtClean="0"/>
              <a:t>/</a:t>
            </a:r>
            <a:r>
              <a:rPr lang="de-DE" dirty="0" err="1" smtClean="0"/>
              <a:t>master</a:t>
            </a:r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9681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Definiert, welche Referenzen vom Server geholt </a:t>
            </a:r>
            <a:r>
              <a:rPr lang="de-DE" dirty="0" err="1" smtClean="0"/>
              <a:t>bzw</a:t>
            </a:r>
            <a:r>
              <a:rPr lang="de-DE" dirty="0" smtClean="0"/>
              <a:t> zum Server geschrieben werden</a:t>
            </a:r>
          </a:p>
          <a:p>
            <a:r>
              <a:rPr lang="de-DE" dirty="0" smtClean="0"/>
              <a:t>Default-Wert beim Neuanlegen: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48" y="4243574"/>
            <a:ext cx="8653022" cy="740151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598405" y="3677149"/>
            <a:ext cx="219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Source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4903006" y="3710441"/>
            <a:ext cx="219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Destination</a:t>
            </a:r>
            <a:endParaRPr lang="de-DE" dirty="0"/>
          </a:p>
        </p:txBody>
      </p:sp>
      <p:sp>
        <p:nvSpPr>
          <p:cNvPr id="10" name="Freihandform 9"/>
          <p:cNvSpPr/>
          <p:nvPr/>
        </p:nvSpPr>
        <p:spPr>
          <a:xfrm>
            <a:off x="1709730" y="2896156"/>
            <a:ext cx="4274324" cy="1150325"/>
          </a:xfrm>
          <a:custGeom>
            <a:avLst/>
            <a:gdLst>
              <a:gd name="connsiteX0" fmla="*/ 0 w 4274324"/>
              <a:gd name="connsiteY0" fmla="*/ 1150325 h 1150325"/>
              <a:gd name="connsiteX1" fmla="*/ 61061 w 4274324"/>
              <a:gd name="connsiteY1" fmla="*/ 1064848 h 1150325"/>
              <a:gd name="connsiteX2" fmla="*/ 73274 w 4274324"/>
              <a:gd name="connsiteY2" fmla="*/ 1003793 h 1150325"/>
              <a:gd name="connsiteX3" fmla="*/ 232034 w 4274324"/>
              <a:gd name="connsiteY3" fmla="*/ 845050 h 1150325"/>
              <a:gd name="connsiteX4" fmla="*/ 280884 w 4274324"/>
              <a:gd name="connsiteY4" fmla="*/ 783995 h 1150325"/>
              <a:gd name="connsiteX5" fmla="*/ 647254 w 4274324"/>
              <a:gd name="connsiteY5" fmla="*/ 539775 h 1150325"/>
              <a:gd name="connsiteX6" fmla="*/ 708316 w 4274324"/>
              <a:gd name="connsiteY6" fmla="*/ 503142 h 1150325"/>
              <a:gd name="connsiteX7" fmla="*/ 757166 w 4274324"/>
              <a:gd name="connsiteY7" fmla="*/ 466509 h 1150325"/>
              <a:gd name="connsiteX8" fmla="*/ 1013625 w 4274324"/>
              <a:gd name="connsiteY8" fmla="*/ 344399 h 1150325"/>
              <a:gd name="connsiteX9" fmla="*/ 1135749 w 4274324"/>
              <a:gd name="connsiteY9" fmla="*/ 271133 h 1150325"/>
              <a:gd name="connsiteX10" fmla="*/ 1697517 w 4274324"/>
              <a:gd name="connsiteY10" fmla="*/ 100179 h 1150325"/>
              <a:gd name="connsiteX11" fmla="*/ 1807428 w 4274324"/>
              <a:gd name="connsiteY11" fmla="*/ 63546 h 1150325"/>
              <a:gd name="connsiteX12" fmla="*/ 2161586 w 4274324"/>
              <a:gd name="connsiteY12" fmla="*/ 26913 h 1150325"/>
              <a:gd name="connsiteX13" fmla="*/ 2308135 w 4274324"/>
              <a:gd name="connsiteY13" fmla="*/ 2491 h 1150325"/>
              <a:gd name="connsiteX14" fmla="*/ 3272911 w 4274324"/>
              <a:gd name="connsiteY14" fmla="*/ 26913 h 1150325"/>
              <a:gd name="connsiteX15" fmla="*/ 3370609 w 4274324"/>
              <a:gd name="connsiteY15" fmla="*/ 39124 h 1150325"/>
              <a:gd name="connsiteX16" fmla="*/ 3456096 w 4274324"/>
              <a:gd name="connsiteY16" fmla="*/ 100179 h 1150325"/>
              <a:gd name="connsiteX17" fmla="*/ 3468308 w 4274324"/>
              <a:gd name="connsiteY17" fmla="*/ 161234 h 1150325"/>
              <a:gd name="connsiteX18" fmla="*/ 3480521 w 4274324"/>
              <a:gd name="connsiteY18" fmla="*/ 197867 h 1150325"/>
              <a:gd name="connsiteX19" fmla="*/ 3492733 w 4274324"/>
              <a:gd name="connsiteY19" fmla="*/ 271133 h 1150325"/>
              <a:gd name="connsiteX20" fmla="*/ 3541582 w 4274324"/>
              <a:gd name="connsiteY20" fmla="*/ 368821 h 1150325"/>
              <a:gd name="connsiteX21" fmla="*/ 3602644 w 4274324"/>
              <a:gd name="connsiteY21" fmla="*/ 478720 h 1150325"/>
              <a:gd name="connsiteX22" fmla="*/ 3614856 w 4274324"/>
              <a:gd name="connsiteY22" fmla="*/ 515353 h 1150325"/>
              <a:gd name="connsiteX23" fmla="*/ 3639281 w 4274324"/>
              <a:gd name="connsiteY23" fmla="*/ 551986 h 1150325"/>
              <a:gd name="connsiteX24" fmla="*/ 3651493 w 4274324"/>
              <a:gd name="connsiteY24" fmla="*/ 613041 h 1150325"/>
              <a:gd name="connsiteX25" fmla="*/ 3724768 w 4274324"/>
              <a:gd name="connsiteY25" fmla="*/ 686307 h 1150325"/>
              <a:gd name="connsiteX26" fmla="*/ 3761405 w 4274324"/>
              <a:gd name="connsiteY26" fmla="*/ 759573 h 1150325"/>
              <a:gd name="connsiteX27" fmla="*/ 3798042 w 4274324"/>
              <a:gd name="connsiteY27" fmla="*/ 783995 h 1150325"/>
              <a:gd name="connsiteX28" fmla="*/ 3871316 w 4274324"/>
              <a:gd name="connsiteY28" fmla="*/ 832839 h 1150325"/>
              <a:gd name="connsiteX29" fmla="*/ 3956802 w 4274324"/>
              <a:gd name="connsiteY29" fmla="*/ 881683 h 1150325"/>
              <a:gd name="connsiteX30" fmla="*/ 4030076 w 4274324"/>
              <a:gd name="connsiteY30" fmla="*/ 893894 h 1150325"/>
              <a:gd name="connsiteX31" fmla="*/ 4139988 w 4274324"/>
              <a:gd name="connsiteY31" fmla="*/ 979371 h 1150325"/>
              <a:gd name="connsiteX32" fmla="*/ 4213262 w 4274324"/>
              <a:gd name="connsiteY32" fmla="*/ 1003793 h 1150325"/>
              <a:gd name="connsiteX33" fmla="*/ 4249899 w 4274324"/>
              <a:gd name="connsiteY33" fmla="*/ 1052637 h 1150325"/>
              <a:gd name="connsiteX34" fmla="*/ 4274324 w 4274324"/>
              <a:gd name="connsiteY34" fmla="*/ 1089270 h 115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274324" h="1150325">
                <a:moveTo>
                  <a:pt x="0" y="1150325"/>
                </a:moveTo>
                <a:cubicBezTo>
                  <a:pt x="20354" y="1121833"/>
                  <a:pt x="45400" y="1096166"/>
                  <a:pt x="61061" y="1064848"/>
                </a:cubicBezTo>
                <a:cubicBezTo>
                  <a:pt x="70344" y="1046285"/>
                  <a:pt x="61760" y="1021061"/>
                  <a:pt x="73274" y="1003793"/>
                </a:cubicBezTo>
                <a:cubicBezTo>
                  <a:pt x="82095" y="990563"/>
                  <a:pt x="216913" y="863949"/>
                  <a:pt x="232034" y="845050"/>
                </a:cubicBezTo>
                <a:cubicBezTo>
                  <a:pt x="248317" y="824698"/>
                  <a:pt x="260530" y="800276"/>
                  <a:pt x="280884" y="783995"/>
                </a:cubicBezTo>
                <a:cubicBezTo>
                  <a:pt x="331436" y="743558"/>
                  <a:pt x="581809" y="579037"/>
                  <a:pt x="647254" y="539775"/>
                </a:cubicBezTo>
                <a:cubicBezTo>
                  <a:pt x="667608" y="527564"/>
                  <a:pt x="688566" y="516307"/>
                  <a:pt x="708316" y="503142"/>
                </a:cubicBezTo>
                <a:cubicBezTo>
                  <a:pt x="725252" y="491853"/>
                  <a:pt x="739426" y="476487"/>
                  <a:pt x="757166" y="466509"/>
                </a:cubicBezTo>
                <a:cubicBezTo>
                  <a:pt x="1117103" y="264067"/>
                  <a:pt x="723484" y="497088"/>
                  <a:pt x="1013625" y="344399"/>
                </a:cubicBezTo>
                <a:cubicBezTo>
                  <a:pt x="1055635" y="322291"/>
                  <a:pt x="1091467" y="288240"/>
                  <a:pt x="1135749" y="271133"/>
                </a:cubicBezTo>
                <a:cubicBezTo>
                  <a:pt x="1604657" y="89984"/>
                  <a:pt x="1407842" y="182934"/>
                  <a:pt x="1697517" y="100179"/>
                </a:cubicBezTo>
                <a:cubicBezTo>
                  <a:pt x="1734650" y="89571"/>
                  <a:pt x="1769770" y="72104"/>
                  <a:pt x="1807428" y="63546"/>
                </a:cubicBezTo>
                <a:cubicBezTo>
                  <a:pt x="1931199" y="35419"/>
                  <a:pt x="2034013" y="34885"/>
                  <a:pt x="2161586" y="26913"/>
                </a:cubicBezTo>
                <a:cubicBezTo>
                  <a:pt x="2210436" y="18772"/>
                  <a:pt x="2258616" y="3118"/>
                  <a:pt x="2308135" y="2491"/>
                </a:cubicBezTo>
                <a:cubicBezTo>
                  <a:pt x="2618604" y="-1439"/>
                  <a:pt x="2954587" y="-4916"/>
                  <a:pt x="3272911" y="26913"/>
                </a:cubicBezTo>
                <a:cubicBezTo>
                  <a:pt x="3305568" y="30178"/>
                  <a:pt x="3338043" y="35054"/>
                  <a:pt x="3370609" y="39124"/>
                </a:cubicBezTo>
                <a:cubicBezTo>
                  <a:pt x="3411419" y="52726"/>
                  <a:pt x="3429754" y="52769"/>
                  <a:pt x="3456096" y="100179"/>
                </a:cubicBezTo>
                <a:cubicBezTo>
                  <a:pt x="3466176" y="118321"/>
                  <a:pt x="3463274" y="141099"/>
                  <a:pt x="3468308" y="161234"/>
                </a:cubicBezTo>
                <a:cubicBezTo>
                  <a:pt x="3471430" y="173721"/>
                  <a:pt x="3476450" y="185656"/>
                  <a:pt x="3480521" y="197867"/>
                </a:cubicBezTo>
                <a:cubicBezTo>
                  <a:pt x="3484592" y="222289"/>
                  <a:pt x="3484405" y="247817"/>
                  <a:pt x="3492733" y="271133"/>
                </a:cubicBezTo>
                <a:cubicBezTo>
                  <a:pt x="3504979" y="305419"/>
                  <a:pt x="3525299" y="336258"/>
                  <a:pt x="3541582" y="368821"/>
                </a:cubicBezTo>
                <a:cubicBezTo>
                  <a:pt x="3584782" y="455213"/>
                  <a:pt x="3563072" y="419369"/>
                  <a:pt x="3602644" y="478720"/>
                </a:cubicBezTo>
                <a:cubicBezTo>
                  <a:pt x="3606715" y="490931"/>
                  <a:pt x="3609099" y="503841"/>
                  <a:pt x="3614856" y="515353"/>
                </a:cubicBezTo>
                <a:cubicBezTo>
                  <a:pt x="3621420" y="528480"/>
                  <a:pt x="3634127" y="538244"/>
                  <a:pt x="3639281" y="551986"/>
                </a:cubicBezTo>
                <a:cubicBezTo>
                  <a:pt x="3646569" y="571419"/>
                  <a:pt x="3640349" y="595532"/>
                  <a:pt x="3651493" y="613041"/>
                </a:cubicBezTo>
                <a:cubicBezTo>
                  <a:pt x="3670038" y="642180"/>
                  <a:pt x="3724768" y="686307"/>
                  <a:pt x="3724768" y="686307"/>
                </a:cubicBezTo>
                <a:cubicBezTo>
                  <a:pt x="3734701" y="716103"/>
                  <a:pt x="3737730" y="735901"/>
                  <a:pt x="3761405" y="759573"/>
                </a:cubicBezTo>
                <a:cubicBezTo>
                  <a:pt x="3771784" y="769951"/>
                  <a:pt x="3785830" y="775854"/>
                  <a:pt x="3798042" y="783995"/>
                </a:cubicBezTo>
                <a:cubicBezTo>
                  <a:pt x="3840970" y="848382"/>
                  <a:pt x="3797714" y="801299"/>
                  <a:pt x="3871316" y="832839"/>
                </a:cubicBezTo>
                <a:cubicBezTo>
                  <a:pt x="3941273" y="862817"/>
                  <a:pt x="3872285" y="856331"/>
                  <a:pt x="3956802" y="881683"/>
                </a:cubicBezTo>
                <a:cubicBezTo>
                  <a:pt x="3980519" y="888797"/>
                  <a:pt x="4005651" y="889824"/>
                  <a:pt x="4030076" y="893894"/>
                </a:cubicBezTo>
                <a:cubicBezTo>
                  <a:pt x="4061688" y="925502"/>
                  <a:pt x="4096168" y="964766"/>
                  <a:pt x="4139988" y="979371"/>
                </a:cubicBezTo>
                <a:lnTo>
                  <a:pt x="4213262" y="1003793"/>
                </a:lnTo>
                <a:cubicBezTo>
                  <a:pt x="4225474" y="1020074"/>
                  <a:pt x="4238068" y="1036076"/>
                  <a:pt x="4249899" y="1052637"/>
                </a:cubicBezTo>
                <a:cubicBezTo>
                  <a:pt x="4258430" y="1064579"/>
                  <a:pt x="4274324" y="1089270"/>
                  <a:pt x="4274324" y="108927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4973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+ </a:t>
            </a:r>
            <a:r>
              <a:rPr lang="de-DE" dirty="0" err="1" smtClean="0"/>
              <a:t>Fetch</a:t>
            </a:r>
            <a:r>
              <a:rPr lang="de-DE" dirty="0" smtClean="0"/>
              <a:t>: Aktualisiert Tracking-</a:t>
            </a:r>
            <a:r>
              <a:rPr lang="de-DE" dirty="0" err="1" smtClean="0"/>
              <a:t>Branch</a:t>
            </a:r>
            <a:r>
              <a:rPr lang="de-DE" dirty="0" smtClean="0"/>
              <a:t> auch, wenn kein fast-forward möglich</a:t>
            </a:r>
          </a:p>
          <a:p>
            <a:r>
              <a:rPr lang="de-DE" dirty="0" smtClean="0"/>
              <a:t>+ Push: Führt einen ‚</a:t>
            </a:r>
            <a:r>
              <a:rPr lang="de-DE" dirty="0" err="1" smtClean="0"/>
              <a:t>force</a:t>
            </a:r>
            <a:r>
              <a:rPr lang="de-DE" dirty="0" smtClean="0"/>
              <a:t>-push‘ durch (analog push –f)</a:t>
            </a: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48" y="4243574"/>
            <a:ext cx="8653022" cy="740151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598405" y="3677149"/>
            <a:ext cx="219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Source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4903006" y="3710441"/>
            <a:ext cx="219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Destination</a:t>
            </a:r>
            <a:endParaRPr lang="de-DE" dirty="0"/>
          </a:p>
        </p:txBody>
      </p:sp>
      <p:sp>
        <p:nvSpPr>
          <p:cNvPr id="10" name="Freihandform 9"/>
          <p:cNvSpPr/>
          <p:nvPr/>
        </p:nvSpPr>
        <p:spPr>
          <a:xfrm>
            <a:off x="1709730" y="2896156"/>
            <a:ext cx="4274324" cy="1150325"/>
          </a:xfrm>
          <a:custGeom>
            <a:avLst/>
            <a:gdLst>
              <a:gd name="connsiteX0" fmla="*/ 0 w 4274324"/>
              <a:gd name="connsiteY0" fmla="*/ 1150325 h 1150325"/>
              <a:gd name="connsiteX1" fmla="*/ 61061 w 4274324"/>
              <a:gd name="connsiteY1" fmla="*/ 1064848 h 1150325"/>
              <a:gd name="connsiteX2" fmla="*/ 73274 w 4274324"/>
              <a:gd name="connsiteY2" fmla="*/ 1003793 h 1150325"/>
              <a:gd name="connsiteX3" fmla="*/ 232034 w 4274324"/>
              <a:gd name="connsiteY3" fmla="*/ 845050 h 1150325"/>
              <a:gd name="connsiteX4" fmla="*/ 280884 w 4274324"/>
              <a:gd name="connsiteY4" fmla="*/ 783995 h 1150325"/>
              <a:gd name="connsiteX5" fmla="*/ 647254 w 4274324"/>
              <a:gd name="connsiteY5" fmla="*/ 539775 h 1150325"/>
              <a:gd name="connsiteX6" fmla="*/ 708316 w 4274324"/>
              <a:gd name="connsiteY6" fmla="*/ 503142 h 1150325"/>
              <a:gd name="connsiteX7" fmla="*/ 757166 w 4274324"/>
              <a:gd name="connsiteY7" fmla="*/ 466509 h 1150325"/>
              <a:gd name="connsiteX8" fmla="*/ 1013625 w 4274324"/>
              <a:gd name="connsiteY8" fmla="*/ 344399 h 1150325"/>
              <a:gd name="connsiteX9" fmla="*/ 1135749 w 4274324"/>
              <a:gd name="connsiteY9" fmla="*/ 271133 h 1150325"/>
              <a:gd name="connsiteX10" fmla="*/ 1697517 w 4274324"/>
              <a:gd name="connsiteY10" fmla="*/ 100179 h 1150325"/>
              <a:gd name="connsiteX11" fmla="*/ 1807428 w 4274324"/>
              <a:gd name="connsiteY11" fmla="*/ 63546 h 1150325"/>
              <a:gd name="connsiteX12" fmla="*/ 2161586 w 4274324"/>
              <a:gd name="connsiteY12" fmla="*/ 26913 h 1150325"/>
              <a:gd name="connsiteX13" fmla="*/ 2308135 w 4274324"/>
              <a:gd name="connsiteY13" fmla="*/ 2491 h 1150325"/>
              <a:gd name="connsiteX14" fmla="*/ 3272911 w 4274324"/>
              <a:gd name="connsiteY14" fmla="*/ 26913 h 1150325"/>
              <a:gd name="connsiteX15" fmla="*/ 3370609 w 4274324"/>
              <a:gd name="connsiteY15" fmla="*/ 39124 h 1150325"/>
              <a:gd name="connsiteX16" fmla="*/ 3456096 w 4274324"/>
              <a:gd name="connsiteY16" fmla="*/ 100179 h 1150325"/>
              <a:gd name="connsiteX17" fmla="*/ 3468308 w 4274324"/>
              <a:gd name="connsiteY17" fmla="*/ 161234 h 1150325"/>
              <a:gd name="connsiteX18" fmla="*/ 3480521 w 4274324"/>
              <a:gd name="connsiteY18" fmla="*/ 197867 h 1150325"/>
              <a:gd name="connsiteX19" fmla="*/ 3492733 w 4274324"/>
              <a:gd name="connsiteY19" fmla="*/ 271133 h 1150325"/>
              <a:gd name="connsiteX20" fmla="*/ 3541582 w 4274324"/>
              <a:gd name="connsiteY20" fmla="*/ 368821 h 1150325"/>
              <a:gd name="connsiteX21" fmla="*/ 3602644 w 4274324"/>
              <a:gd name="connsiteY21" fmla="*/ 478720 h 1150325"/>
              <a:gd name="connsiteX22" fmla="*/ 3614856 w 4274324"/>
              <a:gd name="connsiteY22" fmla="*/ 515353 h 1150325"/>
              <a:gd name="connsiteX23" fmla="*/ 3639281 w 4274324"/>
              <a:gd name="connsiteY23" fmla="*/ 551986 h 1150325"/>
              <a:gd name="connsiteX24" fmla="*/ 3651493 w 4274324"/>
              <a:gd name="connsiteY24" fmla="*/ 613041 h 1150325"/>
              <a:gd name="connsiteX25" fmla="*/ 3724768 w 4274324"/>
              <a:gd name="connsiteY25" fmla="*/ 686307 h 1150325"/>
              <a:gd name="connsiteX26" fmla="*/ 3761405 w 4274324"/>
              <a:gd name="connsiteY26" fmla="*/ 759573 h 1150325"/>
              <a:gd name="connsiteX27" fmla="*/ 3798042 w 4274324"/>
              <a:gd name="connsiteY27" fmla="*/ 783995 h 1150325"/>
              <a:gd name="connsiteX28" fmla="*/ 3871316 w 4274324"/>
              <a:gd name="connsiteY28" fmla="*/ 832839 h 1150325"/>
              <a:gd name="connsiteX29" fmla="*/ 3956802 w 4274324"/>
              <a:gd name="connsiteY29" fmla="*/ 881683 h 1150325"/>
              <a:gd name="connsiteX30" fmla="*/ 4030076 w 4274324"/>
              <a:gd name="connsiteY30" fmla="*/ 893894 h 1150325"/>
              <a:gd name="connsiteX31" fmla="*/ 4139988 w 4274324"/>
              <a:gd name="connsiteY31" fmla="*/ 979371 h 1150325"/>
              <a:gd name="connsiteX32" fmla="*/ 4213262 w 4274324"/>
              <a:gd name="connsiteY32" fmla="*/ 1003793 h 1150325"/>
              <a:gd name="connsiteX33" fmla="*/ 4249899 w 4274324"/>
              <a:gd name="connsiteY33" fmla="*/ 1052637 h 1150325"/>
              <a:gd name="connsiteX34" fmla="*/ 4274324 w 4274324"/>
              <a:gd name="connsiteY34" fmla="*/ 1089270 h 115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274324" h="1150325">
                <a:moveTo>
                  <a:pt x="0" y="1150325"/>
                </a:moveTo>
                <a:cubicBezTo>
                  <a:pt x="20354" y="1121833"/>
                  <a:pt x="45400" y="1096166"/>
                  <a:pt x="61061" y="1064848"/>
                </a:cubicBezTo>
                <a:cubicBezTo>
                  <a:pt x="70344" y="1046285"/>
                  <a:pt x="61760" y="1021061"/>
                  <a:pt x="73274" y="1003793"/>
                </a:cubicBezTo>
                <a:cubicBezTo>
                  <a:pt x="82095" y="990563"/>
                  <a:pt x="216913" y="863949"/>
                  <a:pt x="232034" y="845050"/>
                </a:cubicBezTo>
                <a:cubicBezTo>
                  <a:pt x="248317" y="824698"/>
                  <a:pt x="260530" y="800276"/>
                  <a:pt x="280884" y="783995"/>
                </a:cubicBezTo>
                <a:cubicBezTo>
                  <a:pt x="331436" y="743558"/>
                  <a:pt x="581809" y="579037"/>
                  <a:pt x="647254" y="539775"/>
                </a:cubicBezTo>
                <a:cubicBezTo>
                  <a:pt x="667608" y="527564"/>
                  <a:pt x="688566" y="516307"/>
                  <a:pt x="708316" y="503142"/>
                </a:cubicBezTo>
                <a:cubicBezTo>
                  <a:pt x="725252" y="491853"/>
                  <a:pt x="739426" y="476487"/>
                  <a:pt x="757166" y="466509"/>
                </a:cubicBezTo>
                <a:cubicBezTo>
                  <a:pt x="1117103" y="264067"/>
                  <a:pt x="723484" y="497088"/>
                  <a:pt x="1013625" y="344399"/>
                </a:cubicBezTo>
                <a:cubicBezTo>
                  <a:pt x="1055635" y="322291"/>
                  <a:pt x="1091467" y="288240"/>
                  <a:pt x="1135749" y="271133"/>
                </a:cubicBezTo>
                <a:cubicBezTo>
                  <a:pt x="1604657" y="89984"/>
                  <a:pt x="1407842" y="182934"/>
                  <a:pt x="1697517" y="100179"/>
                </a:cubicBezTo>
                <a:cubicBezTo>
                  <a:pt x="1734650" y="89571"/>
                  <a:pt x="1769770" y="72104"/>
                  <a:pt x="1807428" y="63546"/>
                </a:cubicBezTo>
                <a:cubicBezTo>
                  <a:pt x="1931199" y="35419"/>
                  <a:pt x="2034013" y="34885"/>
                  <a:pt x="2161586" y="26913"/>
                </a:cubicBezTo>
                <a:cubicBezTo>
                  <a:pt x="2210436" y="18772"/>
                  <a:pt x="2258616" y="3118"/>
                  <a:pt x="2308135" y="2491"/>
                </a:cubicBezTo>
                <a:cubicBezTo>
                  <a:pt x="2618604" y="-1439"/>
                  <a:pt x="2954587" y="-4916"/>
                  <a:pt x="3272911" y="26913"/>
                </a:cubicBezTo>
                <a:cubicBezTo>
                  <a:pt x="3305568" y="30178"/>
                  <a:pt x="3338043" y="35054"/>
                  <a:pt x="3370609" y="39124"/>
                </a:cubicBezTo>
                <a:cubicBezTo>
                  <a:pt x="3411419" y="52726"/>
                  <a:pt x="3429754" y="52769"/>
                  <a:pt x="3456096" y="100179"/>
                </a:cubicBezTo>
                <a:cubicBezTo>
                  <a:pt x="3466176" y="118321"/>
                  <a:pt x="3463274" y="141099"/>
                  <a:pt x="3468308" y="161234"/>
                </a:cubicBezTo>
                <a:cubicBezTo>
                  <a:pt x="3471430" y="173721"/>
                  <a:pt x="3476450" y="185656"/>
                  <a:pt x="3480521" y="197867"/>
                </a:cubicBezTo>
                <a:cubicBezTo>
                  <a:pt x="3484592" y="222289"/>
                  <a:pt x="3484405" y="247817"/>
                  <a:pt x="3492733" y="271133"/>
                </a:cubicBezTo>
                <a:cubicBezTo>
                  <a:pt x="3504979" y="305419"/>
                  <a:pt x="3525299" y="336258"/>
                  <a:pt x="3541582" y="368821"/>
                </a:cubicBezTo>
                <a:cubicBezTo>
                  <a:pt x="3584782" y="455213"/>
                  <a:pt x="3563072" y="419369"/>
                  <a:pt x="3602644" y="478720"/>
                </a:cubicBezTo>
                <a:cubicBezTo>
                  <a:pt x="3606715" y="490931"/>
                  <a:pt x="3609099" y="503841"/>
                  <a:pt x="3614856" y="515353"/>
                </a:cubicBezTo>
                <a:cubicBezTo>
                  <a:pt x="3621420" y="528480"/>
                  <a:pt x="3634127" y="538244"/>
                  <a:pt x="3639281" y="551986"/>
                </a:cubicBezTo>
                <a:cubicBezTo>
                  <a:pt x="3646569" y="571419"/>
                  <a:pt x="3640349" y="595532"/>
                  <a:pt x="3651493" y="613041"/>
                </a:cubicBezTo>
                <a:cubicBezTo>
                  <a:pt x="3670038" y="642180"/>
                  <a:pt x="3724768" y="686307"/>
                  <a:pt x="3724768" y="686307"/>
                </a:cubicBezTo>
                <a:cubicBezTo>
                  <a:pt x="3734701" y="716103"/>
                  <a:pt x="3737730" y="735901"/>
                  <a:pt x="3761405" y="759573"/>
                </a:cubicBezTo>
                <a:cubicBezTo>
                  <a:pt x="3771784" y="769951"/>
                  <a:pt x="3785830" y="775854"/>
                  <a:pt x="3798042" y="783995"/>
                </a:cubicBezTo>
                <a:cubicBezTo>
                  <a:pt x="3840970" y="848382"/>
                  <a:pt x="3797714" y="801299"/>
                  <a:pt x="3871316" y="832839"/>
                </a:cubicBezTo>
                <a:cubicBezTo>
                  <a:pt x="3941273" y="862817"/>
                  <a:pt x="3872285" y="856331"/>
                  <a:pt x="3956802" y="881683"/>
                </a:cubicBezTo>
                <a:cubicBezTo>
                  <a:pt x="3980519" y="888797"/>
                  <a:pt x="4005651" y="889824"/>
                  <a:pt x="4030076" y="893894"/>
                </a:cubicBezTo>
                <a:cubicBezTo>
                  <a:pt x="4061688" y="925502"/>
                  <a:pt x="4096168" y="964766"/>
                  <a:pt x="4139988" y="979371"/>
                </a:cubicBezTo>
                <a:lnTo>
                  <a:pt x="4213262" y="1003793"/>
                </a:lnTo>
                <a:cubicBezTo>
                  <a:pt x="4225474" y="1020074"/>
                  <a:pt x="4238068" y="1036076"/>
                  <a:pt x="4249899" y="1052637"/>
                </a:cubicBezTo>
                <a:cubicBezTo>
                  <a:pt x="4258430" y="1064579"/>
                  <a:pt x="4274324" y="1089270"/>
                  <a:pt x="4274324" y="108927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Oval 3"/>
          <p:cNvSpPr/>
          <p:nvPr/>
        </p:nvSpPr>
        <p:spPr>
          <a:xfrm>
            <a:off x="0" y="4079773"/>
            <a:ext cx="598405" cy="74357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117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– ZUM NACHLESEN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14" y="1286790"/>
            <a:ext cx="1867973" cy="271562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15884" y="4313342"/>
            <a:ext cx="8512231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René </a:t>
            </a:r>
            <a:r>
              <a:rPr lang="de-DE" sz="2000" dirty="0" err="1">
                <a:solidFill>
                  <a:srgbClr val="4D4D4D"/>
                </a:solidFill>
              </a:rPr>
              <a:t>Preißel</a:t>
            </a:r>
            <a:r>
              <a:rPr lang="de-DE" sz="2000" dirty="0">
                <a:solidFill>
                  <a:srgbClr val="4D4D4D"/>
                </a:solidFill>
              </a:rPr>
              <a:t>, Björn </a:t>
            </a:r>
            <a:r>
              <a:rPr lang="de-DE" sz="2000" dirty="0" err="1">
                <a:solidFill>
                  <a:srgbClr val="4D4D4D"/>
                </a:solidFill>
              </a:rPr>
              <a:t>Stachmann</a:t>
            </a:r>
            <a:endParaRPr lang="de-DE" sz="2000" dirty="0">
              <a:solidFill>
                <a:srgbClr val="4D4D4D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2400" b="1" dirty="0" smtClean="0">
                <a:solidFill>
                  <a:srgbClr val="4D4D4D"/>
                </a:solidFill>
              </a:rPr>
              <a:t>Dezentrale Versionsverwaltung </a:t>
            </a:r>
            <a:r>
              <a:rPr lang="de-DE" sz="2400" b="1" dirty="0">
                <a:solidFill>
                  <a:srgbClr val="4D4D4D"/>
                </a:solidFill>
              </a:rPr>
              <a:t>im </a:t>
            </a:r>
            <a:r>
              <a:rPr lang="de-DE" sz="2400" b="1" dirty="0" smtClean="0">
                <a:solidFill>
                  <a:srgbClr val="4D4D4D"/>
                </a:solidFill>
              </a:rPr>
              <a:t>Team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Grundlagen und </a:t>
            </a:r>
            <a:r>
              <a:rPr lang="de-DE" sz="2000" dirty="0" smtClean="0">
                <a:solidFill>
                  <a:srgbClr val="4D4D4D"/>
                </a:solidFill>
              </a:rPr>
              <a:t>Workflows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 smtClean="0">
                <a:solidFill>
                  <a:srgbClr val="4D4D4D"/>
                </a:solidFill>
              </a:rPr>
              <a:t>2</a:t>
            </a:r>
            <a:r>
              <a:rPr lang="de-DE" sz="2000" dirty="0">
                <a:solidFill>
                  <a:srgbClr val="4D4D4D"/>
                </a:solidFill>
              </a:rPr>
              <a:t>. Auflage, </a:t>
            </a:r>
            <a:r>
              <a:rPr lang="de-DE" sz="2000" dirty="0" err="1">
                <a:solidFill>
                  <a:srgbClr val="4D4D4D"/>
                </a:solidFill>
              </a:rPr>
              <a:t>dpunkt</a:t>
            </a:r>
            <a:r>
              <a:rPr lang="de-DE" sz="2000" dirty="0">
                <a:solidFill>
                  <a:srgbClr val="4D4D4D"/>
                </a:solidFill>
              </a:rPr>
              <a:t> Verlag, </a:t>
            </a:r>
            <a:r>
              <a:rPr lang="de-DE" sz="2000" dirty="0" smtClean="0">
                <a:solidFill>
                  <a:srgbClr val="4D4D4D"/>
                </a:solidFill>
              </a:rPr>
              <a:t>2013</a:t>
            </a:r>
            <a:endParaRPr lang="de-DE" sz="2800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4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Beispiele</a:t>
            </a:r>
          </a:p>
          <a:p>
            <a:pPr lvl="1"/>
            <a:r>
              <a:rPr lang="de-DE" dirty="0" smtClean="0"/>
              <a:t>Alle </a:t>
            </a:r>
            <a:r>
              <a:rPr lang="de-DE" dirty="0" err="1" smtClean="0"/>
              <a:t>Pullrequest</a:t>
            </a:r>
            <a:r>
              <a:rPr lang="de-DE" dirty="0" smtClean="0"/>
              <a:t> von </a:t>
            </a:r>
            <a:r>
              <a:rPr lang="de-DE" dirty="0" err="1" smtClean="0"/>
              <a:t>GitHub</a:t>
            </a:r>
            <a:r>
              <a:rPr lang="de-DE" dirty="0" smtClean="0"/>
              <a:t> </a:t>
            </a:r>
            <a:r>
              <a:rPr lang="de-DE" dirty="0" err="1" smtClean="0"/>
              <a:t>fetchen</a:t>
            </a:r>
            <a:r>
              <a:rPr lang="de-DE" dirty="0" smtClean="0"/>
              <a:t> und unter </a:t>
            </a:r>
            <a:r>
              <a:rPr lang="de-DE" dirty="0" err="1" smtClean="0"/>
              <a:t>origin</a:t>
            </a:r>
            <a:r>
              <a:rPr lang="de-DE" dirty="0" smtClean="0"/>
              <a:t>/</a:t>
            </a:r>
            <a:r>
              <a:rPr lang="de-DE" dirty="0" err="1" smtClean="0"/>
              <a:t>pr</a:t>
            </a:r>
            <a:r>
              <a:rPr lang="de-DE" dirty="0" smtClean="0"/>
              <a:t>/NUMMER ablegen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fetch</a:t>
            </a:r>
            <a:r>
              <a:rPr lang="de-DE" dirty="0" smtClean="0"/>
              <a:t> </a:t>
            </a:r>
            <a:r>
              <a:rPr lang="de-DE" dirty="0" err="1" smtClean="0"/>
              <a:t>refs</a:t>
            </a:r>
            <a:r>
              <a:rPr lang="de-DE" dirty="0" smtClean="0"/>
              <a:t>/pull/*/</a:t>
            </a:r>
            <a:r>
              <a:rPr lang="de-DE" dirty="0" err="1" smtClean="0"/>
              <a:t>head:remotes</a:t>
            </a:r>
            <a:r>
              <a:rPr lang="de-DE" dirty="0" smtClean="0"/>
              <a:t>/</a:t>
            </a:r>
            <a:r>
              <a:rPr lang="de-DE" dirty="0" err="1" smtClean="0"/>
              <a:t>origin</a:t>
            </a:r>
            <a:r>
              <a:rPr lang="de-DE" dirty="0" smtClean="0"/>
              <a:t>/</a:t>
            </a:r>
            <a:r>
              <a:rPr lang="de-DE" dirty="0" err="1" smtClean="0"/>
              <a:t>pr</a:t>
            </a:r>
            <a:r>
              <a:rPr lang="de-DE" dirty="0" smtClean="0"/>
              <a:t>/*</a:t>
            </a:r>
          </a:p>
          <a:p>
            <a:pPr lvl="1"/>
            <a:r>
              <a:rPr lang="de-DE" dirty="0" smtClean="0"/>
              <a:t>Alle Tags </a:t>
            </a:r>
            <a:r>
              <a:rPr lang="de-DE" dirty="0" err="1" smtClean="0"/>
              <a:t>fetchen</a:t>
            </a:r>
            <a:endParaRPr lang="de-DE" dirty="0" smtClean="0"/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fetch</a:t>
            </a:r>
            <a:r>
              <a:rPr lang="de-DE" dirty="0" smtClean="0"/>
              <a:t> </a:t>
            </a:r>
            <a:r>
              <a:rPr lang="de-DE" dirty="0" err="1" smtClean="0"/>
              <a:t>refs</a:t>
            </a:r>
            <a:r>
              <a:rPr lang="de-DE" dirty="0" smtClean="0"/>
              <a:t>/tags/*:</a:t>
            </a:r>
            <a:r>
              <a:rPr lang="de-DE" dirty="0" err="1" smtClean="0"/>
              <a:t>refs</a:t>
            </a:r>
            <a:r>
              <a:rPr lang="de-DE" dirty="0" smtClean="0"/>
              <a:t>/tags*</a:t>
            </a:r>
          </a:p>
          <a:p>
            <a:pPr lvl="1"/>
            <a:r>
              <a:rPr lang="de-DE" dirty="0" smtClean="0"/>
              <a:t>(Identisch mit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fetch</a:t>
            </a:r>
            <a:r>
              <a:rPr lang="de-DE" dirty="0" smtClean="0"/>
              <a:t> --tags)</a:t>
            </a:r>
          </a:p>
          <a:p>
            <a:pPr lvl="1"/>
            <a:r>
              <a:rPr lang="de-DE" dirty="0" smtClean="0"/>
              <a:t>Aktuellen </a:t>
            </a:r>
            <a:r>
              <a:rPr lang="de-DE" dirty="0" err="1" smtClean="0"/>
              <a:t>Branch</a:t>
            </a:r>
            <a:r>
              <a:rPr lang="de-DE" dirty="0" smtClean="0"/>
              <a:t> zum Gerrit Review pushen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push </a:t>
            </a:r>
            <a:r>
              <a:rPr lang="de-DE" dirty="0" err="1" smtClean="0"/>
              <a:t>HEAD:refs</a:t>
            </a:r>
            <a:r>
              <a:rPr lang="de-DE" dirty="0" smtClean="0"/>
              <a:t>/</a:t>
            </a:r>
            <a:r>
              <a:rPr lang="de-DE" dirty="0" err="1" smtClean="0"/>
              <a:t>for</a:t>
            </a:r>
            <a:r>
              <a:rPr lang="de-DE" dirty="0" smtClean="0"/>
              <a:t>/feature-1</a:t>
            </a: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7364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fetch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Fetch</a:t>
            </a:r>
            <a:r>
              <a:rPr lang="de-DE" dirty="0" smtClean="0"/>
              <a:t> ohne benanntes Remote</a:t>
            </a:r>
          </a:p>
          <a:p>
            <a:r>
              <a:rPr lang="de-DE" dirty="0" err="1" smtClean="0"/>
              <a:t>Prune</a:t>
            </a:r>
            <a:r>
              <a:rPr lang="de-DE" dirty="0" smtClean="0"/>
              <a:t> </a:t>
            </a:r>
          </a:p>
          <a:p>
            <a:r>
              <a:rPr lang="de-DE" dirty="0" smtClean="0"/>
              <a:t>FETCH_HEAD</a:t>
            </a:r>
          </a:p>
          <a:p>
            <a:r>
              <a:rPr lang="de-DE" dirty="0"/>
              <a:t>Nur Tags, die auf </a:t>
            </a:r>
            <a:r>
              <a:rPr lang="de-DE" dirty="0" err="1"/>
              <a:t>gefetchte</a:t>
            </a:r>
            <a:r>
              <a:rPr lang="de-DE" dirty="0"/>
              <a:t> Objekte zeigen, werden ebenfalls </a:t>
            </a:r>
            <a:r>
              <a:rPr lang="de-DE" dirty="0" err="1"/>
              <a:t>gefecht</a:t>
            </a:r>
            <a:endParaRPr lang="de-DE" dirty="0"/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fetch</a:t>
            </a:r>
            <a:r>
              <a:rPr lang="de-DE" dirty="0" smtClean="0"/>
              <a:t> –tags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fetch</a:t>
            </a:r>
            <a:r>
              <a:rPr lang="de-DE" dirty="0" smtClean="0"/>
              <a:t> </a:t>
            </a:r>
            <a:r>
              <a:rPr lang="de-DE" dirty="0" err="1" smtClean="0"/>
              <a:t>refs</a:t>
            </a:r>
            <a:r>
              <a:rPr lang="de-DE" dirty="0" smtClean="0"/>
              <a:t>/tags/*:</a:t>
            </a:r>
            <a:r>
              <a:rPr lang="de-DE" dirty="0" err="1" smtClean="0"/>
              <a:t>refs</a:t>
            </a:r>
            <a:r>
              <a:rPr lang="de-DE" dirty="0" smtClean="0"/>
              <a:t>/tags/*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FETCH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580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Einrichten eines Tracking </a:t>
            </a:r>
            <a:r>
              <a:rPr lang="de-DE" dirty="0" err="1" smtClean="0"/>
              <a:t>Branches</a:t>
            </a:r>
            <a:endParaRPr lang="de-DE" dirty="0" smtClean="0"/>
          </a:p>
          <a:p>
            <a:pPr lvl="1"/>
            <a:r>
              <a:rPr lang="de-DE" dirty="0" smtClean="0"/>
              <a:t>Beim Push:</a:t>
            </a:r>
          </a:p>
          <a:p>
            <a:pPr lvl="2"/>
            <a:r>
              <a:rPr lang="de-DE" dirty="0" err="1"/>
              <a:t>git</a:t>
            </a:r>
            <a:r>
              <a:rPr lang="de-DE" dirty="0"/>
              <a:t> push --set-</a:t>
            </a:r>
            <a:r>
              <a:rPr lang="de-DE" dirty="0" err="1"/>
              <a:t>upstream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/f4</a:t>
            </a:r>
          </a:p>
          <a:p>
            <a:pPr lvl="1"/>
            <a:r>
              <a:rPr lang="de-DE" dirty="0" smtClean="0"/>
              <a:t>Beim Erzeugen eines </a:t>
            </a:r>
            <a:r>
              <a:rPr lang="de-DE" dirty="0" err="1" smtClean="0"/>
              <a:t>Branches</a:t>
            </a:r>
            <a:r>
              <a:rPr lang="de-DE" dirty="0" smtClean="0"/>
              <a:t> (Remote-</a:t>
            </a:r>
            <a:r>
              <a:rPr lang="de-DE" dirty="0" err="1" smtClean="0"/>
              <a:t>Branch</a:t>
            </a:r>
            <a:r>
              <a:rPr lang="de-DE" dirty="0" smtClean="0"/>
              <a:t> muss vorhanden sein):</a:t>
            </a:r>
          </a:p>
          <a:p>
            <a:pPr lvl="2"/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checkout</a:t>
            </a:r>
            <a:r>
              <a:rPr lang="de-DE" dirty="0"/>
              <a:t> -b f4 --track </a:t>
            </a:r>
            <a:r>
              <a:rPr lang="de-DE" dirty="0" err="1" smtClean="0"/>
              <a:t>origin</a:t>
            </a:r>
            <a:r>
              <a:rPr lang="de-DE" dirty="0" smtClean="0"/>
              <a:t>/</a:t>
            </a:r>
            <a:r>
              <a:rPr lang="de-DE" dirty="0" err="1" smtClean="0"/>
              <a:t>features</a:t>
            </a:r>
            <a:r>
              <a:rPr lang="de-DE" dirty="0"/>
              <a:t>/</a:t>
            </a:r>
            <a:r>
              <a:rPr lang="de-DE" dirty="0" smtClean="0"/>
              <a:t>f4</a:t>
            </a:r>
          </a:p>
          <a:p>
            <a:pPr lvl="2"/>
            <a:r>
              <a:rPr lang="de-DE" dirty="0" smtClean="0"/>
              <a:t>DEFAULT-VERHALTEN !!!</a:t>
            </a:r>
          </a:p>
          <a:p>
            <a:pPr lvl="1"/>
            <a:r>
              <a:rPr lang="de-DE" dirty="0" smtClean="0"/>
              <a:t>Im Nachhinein (Remote-</a:t>
            </a:r>
            <a:r>
              <a:rPr lang="de-DE" dirty="0" err="1" smtClean="0"/>
              <a:t>Branch</a:t>
            </a:r>
            <a:r>
              <a:rPr lang="de-DE" dirty="0" smtClean="0"/>
              <a:t> muss vorhanden sein):</a:t>
            </a:r>
          </a:p>
          <a:p>
            <a:pPr lvl="2"/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--set-</a:t>
            </a:r>
            <a:r>
              <a:rPr lang="de-DE" dirty="0" err="1"/>
              <a:t>upstream</a:t>
            </a:r>
            <a:r>
              <a:rPr lang="de-DE" dirty="0"/>
              <a:t>-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/</a:t>
            </a:r>
            <a:r>
              <a:rPr lang="de-DE" dirty="0" err="1"/>
              <a:t>features</a:t>
            </a:r>
            <a:r>
              <a:rPr lang="de-DE" dirty="0"/>
              <a:t>/</a:t>
            </a:r>
            <a:r>
              <a:rPr lang="de-DE" dirty="0" smtClean="0"/>
              <a:t>f4</a:t>
            </a:r>
          </a:p>
          <a:p>
            <a:pPr marL="914400" lvl="2" indent="0">
              <a:buNone/>
            </a:pPr>
            <a:endParaRPr lang="de-DE" dirty="0" smtClean="0"/>
          </a:p>
          <a:p>
            <a:pPr lvl="2"/>
            <a:endParaRPr lang="de-DE" dirty="0"/>
          </a:p>
          <a:p>
            <a:r>
              <a:rPr lang="de-DE" dirty="0" err="1" smtClean="0"/>
              <a:t>branch</a:t>
            </a:r>
            <a:r>
              <a:rPr lang="de-DE" dirty="0" smtClean="0"/>
              <a:t> </a:t>
            </a:r>
            <a:r>
              <a:rPr lang="de-DE" dirty="0"/>
              <a:t>-</a:t>
            </a:r>
            <a:r>
              <a:rPr lang="de-DE" dirty="0" err="1"/>
              <a:t>vv</a:t>
            </a:r>
            <a:r>
              <a:rPr lang="de-DE" dirty="0"/>
              <a:t> -&gt; Verbindung zu tracking-</a:t>
            </a:r>
            <a:r>
              <a:rPr lang="de-DE" dirty="0" err="1"/>
              <a:t>Branches</a:t>
            </a:r>
            <a:r>
              <a:rPr lang="de-DE" dirty="0"/>
              <a:t> anzeigen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784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PULL =&gt; FETCH / MERGE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802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specify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push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&lt;</a:t>
            </a:r>
            <a:r>
              <a:rPr lang="de-DE" dirty="0" err="1"/>
              <a:t>repository</a:t>
            </a:r>
            <a:r>
              <a:rPr lang="de-DE" dirty="0"/>
              <a:t>&gt; </a:t>
            </a:r>
            <a:r>
              <a:rPr lang="de-DE" dirty="0" err="1"/>
              <a:t>argument</a:t>
            </a:r>
            <a:r>
              <a:rPr lang="de-DE" dirty="0"/>
              <a:t>, </a:t>
            </a:r>
            <a:r>
              <a:rPr lang="de-DE" dirty="0" err="1"/>
              <a:t>branch</a:t>
            </a:r>
            <a:r>
              <a:rPr lang="de-DE" dirty="0"/>
              <a:t>.*.remote </a:t>
            </a:r>
            <a:r>
              <a:rPr lang="de-DE" dirty="0" err="1"/>
              <a:t>configuration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consulted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determine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push.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missing</a:t>
            </a:r>
            <a:r>
              <a:rPr lang="de-DE" dirty="0"/>
              <a:t>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defaults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.</a:t>
            </a:r>
          </a:p>
          <a:p>
            <a:pPr lvl="1"/>
            <a:endParaRPr lang="de-DE" dirty="0"/>
          </a:p>
          <a:p>
            <a:pPr lvl="1"/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specify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push </a:t>
            </a:r>
            <a:r>
              <a:rPr lang="de-DE" dirty="0" err="1"/>
              <a:t>with</a:t>
            </a:r>
            <a:r>
              <a:rPr lang="de-DE" dirty="0"/>
              <a:t> &lt;</a:t>
            </a:r>
            <a:r>
              <a:rPr lang="de-DE" dirty="0" err="1"/>
              <a:t>refspec</a:t>
            </a:r>
            <a:r>
              <a:rPr lang="de-DE" dirty="0"/>
              <a:t>&gt;... </a:t>
            </a:r>
            <a:r>
              <a:rPr lang="de-DE" dirty="0" err="1"/>
              <a:t>arguments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--all, --</a:t>
            </a:r>
            <a:r>
              <a:rPr lang="de-DE" dirty="0" err="1"/>
              <a:t>mirror</a:t>
            </a:r>
            <a:r>
              <a:rPr lang="de-DE" dirty="0"/>
              <a:t>, --tags </a:t>
            </a:r>
            <a:r>
              <a:rPr lang="de-DE" dirty="0" err="1"/>
              <a:t>options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 </a:t>
            </a:r>
            <a:r>
              <a:rPr lang="de-DE" dirty="0" err="1"/>
              <a:t>finds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default</a:t>
            </a:r>
            <a:r>
              <a:rPr lang="de-DE" dirty="0"/>
              <a:t> &lt;</a:t>
            </a:r>
            <a:r>
              <a:rPr lang="de-DE" dirty="0" err="1"/>
              <a:t>refspec</a:t>
            </a:r>
            <a:r>
              <a:rPr lang="de-DE" dirty="0"/>
              <a:t>&gt;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consulting</a:t>
            </a:r>
            <a:r>
              <a:rPr lang="de-DE" dirty="0"/>
              <a:t> remote.*.push </a:t>
            </a:r>
            <a:r>
              <a:rPr lang="de-DE" dirty="0" err="1"/>
              <a:t>configuration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found</a:t>
            </a:r>
            <a:r>
              <a:rPr lang="de-DE" dirty="0"/>
              <a:t>, </a:t>
            </a:r>
            <a:r>
              <a:rPr lang="de-DE" dirty="0" err="1"/>
              <a:t>honors</a:t>
            </a:r>
            <a:r>
              <a:rPr lang="de-DE" dirty="0"/>
              <a:t> </a:t>
            </a:r>
            <a:r>
              <a:rPr lang="de-DE" dirty="0" err="1"/>
              <a:t>push.default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decide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push (See </a:t>
            </a:r>
            <a:r>
              <a:rPr lang="de-DE" dirty="0" err="1"/>
              <a:t>git-config</a:t>
            </a:r>
            <a:r>
              <a:rPr lang="de-DE" dirty="0"/>
              <a:t>[1]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push.default</a:t>
            </a:r>
            <a:r>
              <a:rPr lang="de-DE" dirty="0"/>
              <a:t>).</a:t>
            </a:r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6018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push &lt;remote&gt; &lt;</a:t>
            </a:r>
            <a:r>
              <a:rPr lang="de-DE" dirty="0" err="1" smtClean="0"/>
              <a:t>branch</a:t>
            </a:r>
            <a:r>
              <a:rPr lang="de-DE" dirty="0"/>
              <a:t>&gt;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Force-push –f</a:t>
            </a:r>
          </a:p>
          <a:p>
            <a:r>
              <a:rPr lang="de-DE" dirty="0" smtClean="0"/>
              <a:t>Remote </a:t>
            </a:r>
            <a:r>
              <a:rPr lang="de-DE" dirty="0" err="1" smtClean="0"/>
              <a:t>Branch</a:t>
            </a:r>
            <a:r>
              <a:rPr lang="de-DE" dirty="0" smtClean="0"/>
              <a:t> löschen :</a:t>
            </a:r>
            <a:r>
              <a:rPr lang="de-DE" dirty="0" err="1" smtClean="0"/>
              <a:t>branch</a:t>
            </a:r>
            <a:endParaRPr lang="de-DE" dirty="0" smtClean="0"/>
          </a:p>
          <a:p>
            <a:r>
              <a:rPr lang="de-DE" dirty="0" err="1" smtClean="0"/>
              <a:t>Branch</a:t>
            </a:r>
            <a:r>
              <a:rPr lang="de-DE" dirty="0" smtClean="0"/>
              <a:t> auf anderen </a:t>
            </a:r>
            <a:r>
              <a:rPr lang="de-DE" dirty="0" err="1" smtClean="0"/>
              <a:t>Branch</a:t>
            </a:r>
            <a:r>
              <a:rPr lang="de-DE" dirty="0" smtClean="0"/>
              <a:t> pushen: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push remote </a:t>
            </a:r>
            <a:r>
              <a:rPr lang="de-DE" dirty="0" err="1" smtClean="0"/>
              <a:t>lokalerBranch:remoteBranch</a:t>
            </a:r>
            <a:endParaRPr lang="de-DE" dirty="0" smtClean="0"/>
          </a:p>
          <a:p>
            <a:pPr lvl="1"/>
            <a:r>
              <a:rPr lang="de-DE" dirty="0" smtClean="0"/>
              <a:t>Ändert nicht den Tracking-</a:t>
            </a:r>
            <a:r>
              <a:rPr lang="de-DE" dirty="0" err="1" smtClean="0"/>
              <a:t>Branch</a:t>
            </a:r>
            <a:r>
              <a:rPr lang="de-DE" dirty="0" smtClean="0"/>
              <a:t> !!!</a:t>
            </a:r>
          </a:p>
          <a:p>
            <a:pPr lvl="1"/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4447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de-DE" dirty="0" err="1"/>
              <a:t>push.default</a:t>
            </a:r>
            <a:endParaRPr lang="de-DE" dirty="0"/>
          </a:p>
          <a:p>
            <a:pPr marL="0" indent="0">
              <a:buNone/>
            </a:pPr>
            <a:r>
              <a:rPr lang="de-DE" dirty="0" err="1"/>
              <a:t>Defines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push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take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refspec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explicitly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. Different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well-</a:t>
            </a:r>
            <a:r>
              <a:rPr lang="de-DE" dirty="0" err="1"/>
              <a:t>suited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workflows</a:t>
            </a:r>
            <a:r>
              <a:rPr lang="de-DE" dirty="0"/>
              <a:t>;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instance</a:t>
            </a:r>
            <a:r>
              <a:rPr lang="de-DE" dirty="0"/>
              <a:t>, in a </a:t>
            </a:r>
            <a:r>
              <a:rPr lang="de-DE" dirty="0" err="1"/>
              <a:t>purely</a:t>
            </a:r>
            <a:r>
              <a:rPr lang="de-DE" dirty="0"/>
              <a:t> </a:t>
            </a:r>
            <a:r>
              <a:rPr lang="de-DE" dirty="0" err="1"/>
              <a:t>central</a:t>
            </a:r>
            <a:r>
              <a:rPr lang="de-DE" dirty="0"/>
              <a:t> </a:t>
            </a:r>
            <a:r>
              <a:rPr lang="de-DE" dirty="0" err="1"/>
              <a:t>workflow</a:t>
            </a:r>
            <a:r>
              <a:rPr lang="de-DE" dirty="0"/>
              <a:t> (i.e.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fetch</a:t>
            </a:r>
            <a:r>
              <a:rPr lang="de-DE" dirty="0"/>
              <a:t> </a:t>
            </a:r>
            <a:r>
              <a:rPr lang="de-DE" dirty="0" err="1"/>
              <a:t>source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push </a:t>
            </a:r>
            <a:r>
              <a:rPr lang="de-DE" dirty="0" err="1"/>
              <a:t>destination</a:t>
            </a:r>
            <a:r>
              <a:rPr lang="de-DE" dirty="0"/>
              <a:t>), </a:t>
            </a:r>
            <a:r>
              <a:rPr lang="de-DE" dirty="0" err="1"/>
              <a:t>upstream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probably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.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: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nothing</a:t>
            </a:r>
            <a:r>
              <a:rPr lang="de-DE" dirty="0"/>
              <a:t> - do not push </a:t>
            </a:r>
            <a:r>
              <a:rPr lang="de-DE" dirty="0" err="1"/>
              <a:t>anything</a:t>
            </a:r>
            <a:r>
              <a:rPr lang="de-DE" dirty="0"/>
              <a:t> (</a:t>
            </a:r>
            <a:r>
              <a:rPr lang="de-DE" dirty="0" err="1"/>
              <a:t>error</a:t>
            </a:r>
            <a:r>
              <a:rPr lang="de-DE" dirty="0"/>
              <a:t> out) </a:t>
            </a:r>
            <a:r>
              <a:rPr lang="de-DE" dirty="0" err="1"/>
              <a:t>unless</a:t>
            </a:r>
            <a:r>
              <a:rPr lang="de-DE" dirty="0"/>
              <a:t> a </a:t>
            </a:r>
            <a:r>
              <a:rPr lang="de-DE" dirty="0" err="1"/>
              <a:t>refspec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explicitly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. 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primarily</a:t>
            </a:r>
            <a:r>
              <a:rPr lang="de-DE" dirty="0"/>
              <a:t> </a:t>
            </a:r>
            <a:r>
              <a:rPr lang="de-DE" dirty="0" err="1"/>
              <a:t>meant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avoid</a:t>
            </a:r>
            <a:r>
              <a:rPr lang="de-DE" dirty="0"/>
              <a:t> </a:t>
            </a:r>
            <a:r>
              <a:rPr lang="de-DE" dirty="0" err="1"/>
              <a:t>mistakes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being</a:t>
            </a:r>
            <a:r>
              <a:rPr lang="de-DE" dirty="0"/>
              <a:t> explicit.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current</a:t>
            </a:r>
            <a:r>
              <a:rPr lang="de-DE" dirty="0"/>
              <a:t> - push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update a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name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receiving</a:t>
            </a:r>
            <a:r>
              <a:rPr lang="de-DE" dirty="0"/>
              <a:t> end. Works in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central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non-</a:t>
            </a:r>
            <a:r>
              <a:rPr lang="de-DE" dirty="0" err="1"/>
              <a:t>central</a:t>
            </a:r>
            <a:r>
              <a:rPr lang="de-DE" dirty="0"/>
              <a:t> </a:t>
            </a:r>
            <a:r>
              <a:rPr lang="de-DE" dirty="0" err="1"/>
              <a:t>workflows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upstream</a:t>
            </a:r>
            <a:r>
              <a:rPr lang="de-DE" dirty="0"/>
              <a:t> - push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back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whose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integrated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(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@{</a:t>
            </a:r>
            <a:r>
              <a:rPr lang="de-DE" dirty="0" err="1"/>
              <a:t>upstream</a:t>
            </a:r>
            <a:r>
              <a:rPr lang="de-DE" dirty="0"/>
              <a:t>}). This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sense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pushing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repository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normally</a:t>
            </a:r>
            <a:r>
              <a:rPr lang="de-DE" dirty="0"/>
              <a:t> pull </a:t>
            </a:r>
            <a:r>
              <a:rPr lang="de-DE" dirty="0" err="1"/>
              <a:t>from</a:t>
            </a:r>
            <a:r>
              <a:rPr lang="de-DE" dirty="0"/>
              <a:t> (i.e. </a:t>
            </a:r>
            <a:r>
              <a:rPr lang="de-DE" dirty="0" err="1"/>
              <a:t>central</a:t>
            </a:r>
            <a:r>
              <a:rPr lang="de-DE" dirty="0"/>
              <a:t> </a:t>
            </a:r>
            <a:r>
              <a:rPr lang="de-DE" dirty="0" err="1"/>
              <a:t>workflow</a:t>
            </a:r>
            <a:r>
              <a:rPr lang="de-DE" dirty="0"/>
              <a:t>).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simple - in </a:t>
            </a:r>
            <a:r>
              <a:rPr lang="de-DE" dirty="0" err="1"/>
              <a:t>centralized</a:t>
            </a:r>
            <a:r>
              <a:rPr lang="de-DE" dirty="0"/>
              <a:t> </a:t>
            </a:r>
            <a:r>
              <a:rPr lang="de-DE" dirty="0" err="1"/>
              <a:t>workflow</a:t>
            </a:r>
            <a:r>
              <a:rPr lang="de-DE" dirty="0"/>
              <a:t>,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like</a:t>
            </a:r>
            <a:r>
              <a:rPr lang="de-DE" dirty="0"/>
              <a:t> </a:t>
            </a:r>
            <a:r>
              <a:rPr lang="de-DE" dirty="0" err="1"/>
              <a:t>upstream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safety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refuse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push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upstream</a:t>
            </a:r>
            <a:r>
              <a:rPr lang="de-DE" dirty="0"/>
              <a:t> </a:t>
            </a:r>
            <a:r>
              <a:rPr lang="de-DE" dirty="0" err="1"/>
              <a:t>branch’s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different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pushing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remote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different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remote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normally</a:t>
            </a:r>
            <a:r>
              <a:rPr lang="de-DE" dirty="0"/>
              <a:t> pull </a:t>
            </a:r>
            <a:r>
              <a:rPr lang="de-DE" dirty="0" err="1"/>
              <a:t>from</a:t>
            </a:r>
            <a:r>
              <a:rPr lang="de-DE" dirty="0"/>
              <a:t>,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. 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safest</a:t>
            </a:r>
            <a:r>
              <a:rPr lang="de-DE" dirty="0"/>
              <a:t> </a:t>
            </a:r>
            <a:r>
              <a:rPr lang="de-DE" dirty="0" err="1"/>
              <a:t>option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suited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beginners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This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become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default</a:t>
            </a:r>
            <a:r>
              <a:rPr lang="de-DE" dirty="0"/>
              <a:t> in </a:t>
            </a:r>
            <a:r>
              <a:rPr lang="de-DE" dirty="0" err="1"/>
              <a:t>Git</a:t>
            </a:r>
            <a:r>
              <a:rPr lang="de-DE" dirty="0"/>
              <a:t> 2.0.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matching</a:t>
            </a:r>
            <a:r>
              <a:rPr lang="de-DE" dirty="0"/>
              <a:t> - push all </a:t>
            </a:r>
            <a:r>
              <a:rPr lang="de-DE" dirty="0" err="1"/>
              <a:t>branches</a:t>
            </a:r>
            <a:r>
              <a:rPr lang="de-DE" dirty="0"/>
              <a:t> </a:t>
            </a:r>
            <a:r>
              <a:rPr lang="de-DE" dirty="0" err="1"/>
              <a:t>having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name</a:t>
            </a:r>
            <a:r>
              <a:rPr lang="de-DE" dirty="0"/>
              <a:t> on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ends</a:t>
            </a:r>
            <a:r>
              <a:rPr lang="de-DE" dirty="0"/>
              <a:t>. This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repository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pushing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remember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pushed</a:t>
            </a:r>
            <a:r>
              <a:rPr lang="de-DE" dirty="0"/>
              <a:t> out (e.g.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push </a:t>
            </a:r>
            <a:r>
              <a:rPr lang="de-DE" dirty="0" err="1"/>
              <a:t>maint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repository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push </a:t>
            </a:r>
            <a:r>
              <a:rPr lang="de-DE" dirty="0" err="1"/>
              <a:t>to</a:t>
            </a:r>
            <a:r>
              <a:rPr lang="de-DE" dirty="0"/>
              <a:t> will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maint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pushed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).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effectively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push out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ready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pushed</a:t>
            </a:r>
            <a:r>
              <a:rPr lang="de-DE" dirty="0"/>
              <a:t> out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running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push,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allow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push 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 in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usually</a:t>
            </a:r>
            <a:r>
              <a:rPr lang="de-DE" dirty="0"/>
              <a:t> finish </a:t>
            </a:r>
            <a:r>
              <a:rPr lang="de-DE" dirty="0" err="1"/>
              <a:t>work</a:t>
            </a:r>
            <a:r>
              <a:rPr lang="de-DE" dirty="0"/>
              <a:t> on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push out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,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unfinished</a:t>
            </a:r>
            <a:r>
              <a:rPr lang="de-DE" dirty="0"/>
              <a:t>,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. Also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suitable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pushing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a </a:t>
            </a:r>
            <a:r>
              <a:rPr lang="de-DE" dirty="0" err="1"/>
              <a:t>shared</a:t>
            </a:r>
            <a:r>
              <a:rPr lang="de-DE" dirty="0"/>
              <a:t> </a:t>
            </a:r>
            <a:r>
              <a:rPr lang="de-DE" dirty="0" err="1"/>
              <a:t>central</a:t>
            </a:r>
            <a:r>
              <a:rPr lang="de-DE" dirty="0"/>
              <a:t> </a:t>
            </a:r>
            <a:r>
              <a:rPr lang="de-DE" dirty="0" err="1"/>
              <a:t>repository</a:t>
            </a:r>
            <a:r>
              <a:rPr lang="de-DE" dirty="0"/>
              <a:t>,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, </a:t>
            </a:r>
            <a:r>
              <a:rPr lang="de-DE" dirty="0" err="1"/>
              <a:t>or</a:t>
            </a:r>
            <a:r>
              <a:rPr lang="de-DE" dirty="0"/>
              <a:t> update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tip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 outside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This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default</a:t>
            </a:r>
            <a:r>
              <a:rPr lang="de-DE" dirty="0"/>
              <a:t>, but not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2.0 (simple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default</a:t>
            </a:r>
            <a:r>
              <a:rPr lang="de-DE" dirty="0"/>
              <a:t>).</a:t>
            </a:r>
          </a:p>
          <a:p>
            <a:endParaRPr lang="de-DE" dirty="0"/>
          </a:p>
          <a:p>
            <a:r>
              <a:rPr lang="de-DE" dirty="0">
                <a:hlinkClick r:id="rId2"/>
              </a:rPr>
              <a:t>http://git-scm.com/docs/git-</a:t>
            </a:r>
            <a:r>
              <a:rPr lang="de-DE" dirty="0" smtClean="0">
                <a:hlinkClick r:id="rId2"/>
              </a:rPr>
              <a:t>config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PUSH.DEFAULT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1098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Push.default</a:t>
            </a:r>
            <a:endParaRPr lang="de-DE" dirty="0" smtClean="0"/>
          </a:p>
          <a:p>
            <a:pPr lvl="1"/>
            <a:r>
              <a:rPr lang="de-DE" dirty="0" smtClean="0"/>
              <a:t>Simple: Nur aktueller </a:t>
            </a:r>
            <a:r>
              <a:rPr lang="de-DE" dirty="0" err="1" smtClean="0"/>
              <a:t>Branch</a:t>
            </a:r>
            <a:r>
              <a:rPr lang="de-DE" dirty="0" smtClean="0"/>
              <a:t>, sofern der lokale </a:t>
            </a:r>
            <a:r>
              <a:rPr lang="de-DE" dirty="0" err="1" smtClean="0"/>
              <a:t>Branch</a:t>
            </a:r>
            <a:r>
              <a:rPr lang="de-DE" dirty="0" smtClean="0"/>
              <a:t>-Namen dem Tracking-</a:t>
            </a:r>
            <a:r>
              <a:rPr lang="de-DE" dirty="0" err="1" smtClean="0"/>
              <a:t>Branchnamen</a:t>
            </a:r>
            <a:r>
              <a:rPr lang="de-DE" dirty="0" smtClean="0"/>
              <a:t> entspricht</a:t>
            </a:r>
          </a:p>
          <a:p>
            <a:pPr lvl="1"/>
            <a:r>
              <a:rPr lang="de-DE" dirty="0" err="1" smtClean="0"/>
              <a:t>Matching</a:t>
            </a:r>
            <a:r>
              <a:rPr lang="de-DE" dirty="0" smtClean="0"/>
              <a:t>: Alle </a:t>
            </a:r>
            <a:r>
              <a:rPr lang="de-DE" dirty="0" err="1" smtClean="0"/>
              <a:t>Branches</a:t>
            </a:r>
            <a:r>
              <a:rPr lang="de-DE" dirty="0" smtClean="0"/>
              <a:t>, zu denen es ein Remote-</a:t>
            </a:r>
            <a:r>
              <a:rPr lang="de-DE" dirty="0" err="1" smtClean="0"/>
              <a:t>Branch</a:t>
            </a:r>
            <a:r>
              <a:rPr lang="de-DE" dirty="0" smtClean="0"/>
              <a:t> gleichen Namens gibt</a:t>
            </a:r>
          </a:p>
          <a:p>
            <a:r>
              <a:rPr lang="de-DE" dirty="0" smtClean="0"/>
              <a:t>Vor </a:t>
            </a:r>
            <a:r>
              <a:rPr lang="de-DE" dirty="0" err="1" smtClean="0"/>
              <a:t>git</a:t>
            </a:r>
            <a:r>
              <a:rPr lang="de-DE" dirty="0"/>
              <a:t> </a:t>
            </a:r>
            <a:r>
              <a:rPr lang="de-DE" dirty="0" smtClean="0"/>
              <a:t>2.0: war </a:t>
            </a:r>
            <a:r>
              <a:rPr lang="de-DE" dirty="0" err="1" smtClean="0"/>
              <a:t>matching</a:t>
            </a:r>
            <a:r>
              <a:rPr lang="de-DE" dirty="0" smtClean="0"/>
              <a:t> der Default,</a:t>
            </a:r>
          </a:p>
          <a:p>
            <a:r>
              <a:rPr lang="de-DE" dirty="0" smtClean="0"/>
              <a:t>Seit 2.0 ist simple der </a:t>
            </a:r>
            <a:r>
              <a:rPr lang="de-DE" dirty="0" err="1" smtClean="0"/>
              <a:t>default</a:t>
            </a:r>
            <a:endParaRPr lang="de-DE" dirty="0" smtClean="0"/>
          </a:p>
          <a:p>
            <a:r>
              <a:rPr lang="de-DE" dirty="0"/>
              <a:t>http://</a:t>
            </a:r>
            <a:r>
              <a:rPr lang="de-DE" dirty="0" err="1"/>
              <a:t>blog.nicoschuele.com</a:t>
            </a:r>
            <a:r>
              <a:rPr lang="de-DE" dirty="0"/>
              <a:t>/</a:t>
            </a:r>
            <a:r>
              <a:rPr lang="de-DE" dirty="0" err="1"/>
              <a:t>posts</a:t>
            </a:r>
            <a:r>
              <a:rPr lang="de-DE" dirty="0"/>
              <a:t>/git-2-0-changes-push-default-to-simple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PUSH.DEFAULT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348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dirty="0" err="1" smtClean="0">
                <a:latin typeface="Courier New"/>
                <a:cs typeface="Courier New"/>
              </a:rPr>
              <a:t>git</a:t>
            </a:r>
            <a:r>
              <a:rPr lang="de-DE" dirty="0" smtClean="0">
                <a:latin typeface="Courier New"/>
                <a:cs typeface="Courier New"/>
              </a:rPr>
              <a:t> </a:t>
            </a:r>
            <a:r>
              <a:rPr lang="de-DE" dirty="0" err="1">
                <a:latin typeface="Courier New"/>
                <a:cs typeface="Courier New"/>
              </a:rPr>
              <a:t>checkout</a:t>
            </a:r>
            <a:r>
              <a:rPr lang="de-DE" dirty="0">
                <a:latin typeface="Courier New"/>
                <a:cs typeface="Courier New"/>
              </a:rPr>
              <a:t> </a:t>
            </a:r>
            <a:r>
              <a:rPr lang="de-DE" dirty="0" err="1" smtClean="0">
                <a:latin typeface="Courier New"/>
                <a:cs typeface="Courier New"/>
              </a:rPr>
              <a:t>origin</a:t>
            </a:r>
            <a:r>
              <a:rPr lang="de-DE" dirty="0" smtClean="0">
                <a:latin typeface="Courier New"/>
                <a:cs typeface="Courier New"/>
              </a:rPr>
              <a:t>/</a:t>
            </a:r>
            <a:r>
              <a:rPr lang="de-DE" dirty="0" err="1">
                <a:latin typeface="Courier New"/>
                <a:cs typeface="Courier New"/>
              </a:rPr>
              <a:t>branchname</a:t>
            </a:r>
            <a:endParaRPr lang="de-DE" dirty="0"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dirty="0" err="1" smtClean="0">
                <a:latin typeface="Courier New"/>
                <a:cs typeface="Courier New"/>
              </a:rPr>
              <a:t>git</a:t>
            </a:r>
            <a:r>
              <a:rPr lang="de-DE" dirty="0" smtClean="0">
                <a:latin typeface="Courier New"/>
                <a:cs typeface="Courier New"/>
              </a:rPr>
              <a:t> </a:t>
            </a:r>
            <a:r>
              <a:rPr lang="de-DE" dirty="0">
                <a:latin typeface="Courier New"/>
                <a:cs typeface="Courier New"/>
              </a:rPr>
              <a:t>pull </a:t>
            </a:r>
            <a:r>
              <a:rPr lang="de-DE" dirty="0" err="1" smtClean="0">
                <a:latin typeface="Courier New"/>
                <a:cs typeface="Courier New"/>
              </a:rPr>
              <a:t>origin</a:t>
            </a:r>
            <a:r>
              <a:rPr lang="de-DE" dirty="0" smtClean="0">
                <a:latin typeface="Courier New"/>
                <a:cs typeface="Courier New"/>
              </a:rPr>
              <a:t> </a:t>
            </a:r>
            <a:r>
              <a:rPr lang="de-DE" dirty="0" err="1" smtClean="0">
                <a:latin typeface="Courier New"/>
                <a:cs typeface="Courier New"/>
              </a:rPr>
              <a:t>branchname</a:t>
            </a: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dirty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dirty="0" err="1" smtClean="0">
                <a:latin typeface="Courier New"/>
                <a:cs typeface="Courier New"/>
              </a:rPr>
              <a:t>git</a:t>
            </a:r>
            <a:r>
              <a:rPr lang="de-DE" dirty="0" smtClean="0">
                <a:latin typeface="Courier New"/>
                <a:cs typeface="Courier New"/>
              </a:rPr>
              <a:t> push </a:t>
            </a:r>
            <a:r>
              <a:rPr lang="de-DE" dirty="0" err="1" smtClean="0">
                <a:latin typeface="Courier New"/>
                <a:cs typeface="Courier New"/>
              </a:rPr>
              <a:t>origin</a:t>
            </a:r>
            <a:r>
              <a:rPr lang="de-DE" dirty="0" smtClean="0">
                <a:latin typeface="Courier New"/>
                <a:cs typeface="Courier New"/>
              </a:rPr>
              <a:t> :</a:t>
            </a:r>
            <a:r>
              <a:rPr lang="de-DE" dirty="0" err="1" smtClean="0">
                <a:latin typeface="Courier New"/>
                <a:cs typeface="Courier New"/>
              </a:rPr>
              <a:t>branchname</a:t>
            </a:r>
            <a:endParaRPr lang="de-DE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WTF ??!!!?!?!?!?!?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1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97265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33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35418" y="1041400"/>
            <a:ext cx="4892697" cy="508476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internas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smtClean="0"/>
              <a:t>Objekt-Datenbank, </a:t>
            </a:r>
            <a:r>
              <a:rPr lang="de-DE" dirty="0" err="1" smtClean="0"/>
              <a:t>Branches</a:t>
            </a:r>
            <a:r>
              <a:rPr lang="de-DE" dirty="0" smtClean="0"/>
              <a:t>, </a:t>
            </a:r>
            <a:r>
              <a:rPr lang="de-DE" dirty="0" err="1" smtClean="0"/>
              <a:t>Merges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300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Branch</a:t>
            </a:r>
            <a:r>
              <a:rPr lang="de-DE" dirty="0" smtClean="0"/>
              <a:t>-Strategien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Einbinden von Projekten</a:t>
            </a:r>
          </a:p>
          <a:p>
            <a:pPr lvl="1">
              <a:lnSpc>
                <a:spcPct val="150000"/>
              </a:lnSpc>
            </a:pPr>
            <a:r>
              <a:rPr lang="de-DE" dirty="0" err="1" smtClean="0"/>
              <a:t>submodules</a:t>
            </a:r>
            <a:r>
              <a:rPr lang="de-DE" dirty="0" smtClean="0"/>
              <a:t> und </a:t>
            </a:r>
            <a:r>
              <a:rPr lang="de-DE" dirty="0" err="1" smtClean="0"/>
              <a:t>subtrees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APIs: Alternativen zur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Bash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und </a:t>
            </a:r>
            <a:r>
              <a:rPr lang="de-DE" dirty="0" err="1" smtClean="0"/>
              <a:t>Buildtools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err="1" smtClean="0"/>
              <a:t>maven</a:t>
            </a:r>
            <a:r>
              <a:rPr lang="de-DE" dirty="0" smtClean="0"/>
              <a:t> und </a:t>
            </a:r>
            <a:r>
              <a:rPr lang="de-DE" dirty="0" err="1" smtClean="0"/>
              <a:t>gradle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600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Fragen &amp; Diskussionen: jederzeit!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705788" y="1324975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45186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Typische </a:t>
            </a:r>
            <a:r>
              <a:rPr lang="de-DE" dirty="0" err="1" smtClean="0"/>
              <a:t>Workflows</a:t>
            </a:r>
            <a:r>
              <a:rPr lang="de-DE" dirty="0" smtClean="0"/>
              <a:t> in der Entwicklung</a:t>
            </a:r>
            <a:endParaRPr lang="de-DE" dirty="0"/>
          </a:p>
        </p:txBody>
      </p:sp>
      <p:pic>
        <p:nvPicPr>
          <p:cNvPr id="6" name="Bild 5" descr="photosmart-nachlieferu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734" y="1179616"/>
            <a:ext cx="5674784" cy="467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28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gemeinsamen </a:t>
            </a:r>
            <a:r>
              <a:rPr lang="de-DE" dirty="0" err="1" smtClean="0"/>
              <a:t>Branch</a:t>
            </a:r>
            <a:r>
              <a:rPr lang="de-DE" dirty="0" smtClean="0"/>
              <a:t> (</a:t>
            </a:r>
            <a:r>
              <a:rPr lang="de-DE" dirty="0" err="1" smtClean="0"/>
              <a:t>Merge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9" name="abb-Branches-gemeinsam-ueberblic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884" y="1024402"/>
            <a:ext cx="4329748" cy="5017183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521"/>
          <p:cNvSpPr/>
          <p:nvPr/>
        </p:nvSpPr>
        <p:spPr>
          <a:xfrm>
            <a:off x="2088956" y="6108573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0"/>
            <a:ext cx="3990308" cy="5084763"/>
          </a:xfrm>
        </p:spPr>
        <p:txBody>
          <a:bodyPr>
            <a:normAutofit fontScale="62500" lnSpcReduction="20000"/>
          </a:bodyPr>
          <a:lstStyle/>
          <a:p>
            <a:r>
              <a:rPr lang="de-DE" dirty="0" smtClean="0">
                <a:cs typeface="Courier New"/>
              </a:rPr>
              <a:t>Alle Änderungen für alle </a:t>
            </a:r>
            <a:r>
              <a:rPr lang="de-DE" dirty="0" err="1" smtClean="0">
                <a:cs typeface="Courier New"/>
              </a:rPr>
              <a:t>Tasks</a:t>
            </a:r>
            <a:r>
              <a:rPr lang="de-DE" dirty="0" smtClean="0">
                <a:cs typeface="Courier New"/>
              </a:rPr>
              <a:t> werden auf dem „</a:t>
            </a:r>
            <a:r>
              <a:rPr lang="de-DE" dirty="0" err="1" smtClean="0">
                <a:cs typeface="Courier New"/>
              </a:rPr>
              <a:t>master“-Branch</a:t>
            </a:r>
            <a:r>
              <a:rPr lang="de-DE" dirty="0" smtClean="0">
                <a:cs typeface="Courier New"/>
              </a:rPr>
              <a:t> durchgeführt.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Orientiert sich stark an zentralen Versionsverwaltungen</a:t>
            </a:r>
          </a:p>
          <a:p>
            <a:r>
              <a:rPr lang="de-DE" dirty="0" smtClean="0">
                <a:cs typeface="Courier New"/>
              </a:rPr>
              <a:t>einfache Umsetzung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Historie mit vielen </a:t>
            </a:r>
            <a:r>
              <a:rPr lang="de-DE" dirty="0" err="1" smtClean="0">
                <a:cs typeface="Courier New"/>
              </a:rPr>
              <a:t>Merge-Commits</a:t>
            </a:r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keine strukturelle Zuordnung zu Features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In jeder </a:t>
            </a:r>
            <a:r>
              <a:rPr lang="de-DE" dirty="0" err="1" smtClean="0">
                <a:cs typeface="Courier New"/>
              </a:rPr>
              <a:t>Commit-Message</a:t>
            </a:r>
            <a:r>
              <a:rPr lang="de-DE" dirty="0" smtClean="0">
                <a:cs typeface="Courier New"/>
              </a:rPr>
              <a:t> kann die </a:t>
            </a:r>
            <a:r>
              <a:rPr lang="de-DE" dirty="0" err="1" smtClean="0">
                <a:cs typeface="Courier New"/>
              </a:rPr>
              <a:t>Task-Id</a:t>
            </a:r>
            <a:r>
              <a:rPr lang="de-DE" dirty="0" smtClean="0">
                <a:cs typeface="Courier New"/>
              </a:rPr>
              <a:t> (</a:t>
            </a:r>
            <a:r>
              <a:rPr lang="de-DE" dirty="0" err="1" smtClean="0">
                <a:cs typeface="Courier New"/>
              </a:rPr>
              <a:t>Jira</a:t>
            </a:r>
            <a:r>
              <a:rPr lang="de-DE" dirty="0" smtClean="0">
                <a:cs typeface="Courier New"/>
              </a:rPr>
              <a:t> etc) hinterlegt werden um die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zu unterscheiden und </a:t>
            </a:r>
            <a:r>
              <a:rPr lang="de-DE" dirty="0" err="1" smtClean="0">
                <a:cs typeface="Courier New"/>
              </a:rPr>
              <a:t>Release-Dokumentation</a:t>
            </a:r>
            <a:r>
              <a:rPr lang="de-DE" dirty="0" smtClean="0">
                <a:cs typeface="Courier New"/>
              </a:rPr>
              <a:t> zu erzeugen</a:t>
            </a:r>
          </a:p>
        </p:txBody>
      </p:sp>
    </p:spTree>
    <p:extLst>
      <p:ext uri="{BB962C8B-B14F-4D97-AF65-F5344CB8AC3E}">
        <p14:creationId xmlns:p14="http://schemas.microsoft.com/office/powerpoint/2010/main" val="261604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</a:t>
            </a:r>
            <a:r>
              <a:rPr lang="de-DE" dirty="0" err="1" smtClean="0"/>
              <a:t>Feature-Branches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6591544" y="3681727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26128" y="4094327"/>
            <a:ext cx="8401988" cy="2180858"/>
          </a:xfrm>
        </p:spPr>
        <p:txBody>
          <a:bodyPr>
            <a:normAutofit fontScale="70000" lnSpcReduction="20000"/>
          </a:bodyPr>
          <a:lstStyle/>
          <a:p>
            <a:r>
              <a:rPr lang="de-DE" dirty="0" smtClean="0">
                <a:cs typeface="Courier New"/>
              </a:rPr>
              <a:t>Jedes Feature wird auf einen eigenen </a:t>
            </a:r>
            <a:r>
              <a:rPr lang="de-DE" dirty="0" err="1" smtClean="0">
                <a:cs typeface="Courier New"/>
              </a:rPr>
              <a:t>Branch</a:t>
            </a:r>
            <a:r>
              <a:rPr lang="de-DE" dirty="0" smtClean="0">
                <a:cs typeface="Courier New"/>
              </a:rPr>
              <a:t> entwickelt.</a:t>
            </a:r>
          </a:p>
          <a:p>
            <a:r>
              <a:rPr lang="de-DE" dirty="0" smtClean="0">
                <a:cs typeface="Courier New"/>
              </a:rPr>
              <a:t>Bei allen </a:t>
            </a:r>
            <a:r>
              <a:rPr lang="de-DE" dirty="0" err="1" smtClean="0">
                <a:cs typeface="Courier New"/>
              </a:rPr>
              <a:t>Merges</a:t>
            </a:r>
            <a:r>
              <a:rPr lang="de-DE" dirty="0" smtClean="0">
                <a:cs typeface="Courier New"/>
              </a:rPr>
              <a:t> auf dem „</a:t>
            </a:r>
            <a:r>
              <a:rPr lang="de-DE" dirty="0" err="1" smtClean="0">
                <a:cs typeface="Courier New"/>
              </a:rPr>
              <a:t>master“-Branch</a:t>
            </a:r>
            <a:r>
              <a:rPr lang="de-DE" dirty="0" smtClean="0">
                <a:cs typeface="Courier New"/>
              </a:rPr>
              <a:t> werden </a:t>
            </a:r>
            <a:r>
              <a:rPr lang="de-DE" dirty="0" err="1" smtClean="0">
                <a:cs typeface="Courier New"/>
              </a:rPr>
              <a:t>Fast-Forward-Merges</a:t>
            </a:r>
            <a:r>
              <a:rPr lang="de-DE" dirty="0" smtClean="0">
                <a:cs typeface="Courier New"/>
              </a:rPr>
              <a:t> unterdrückt (Eindeutige </a:t>
            </a:r>
            <a:r>
              <a:rPr lang="de-DE" dirty="0" err="1" smtClean="0">
                <a:cs typeface="Courier New"/>
              </a:rPr>
              <a:t>First-Parent-Historie</a:t>
            </a:r>
            <a:r>
              <a:rPr lang="de-DE" dirty="0" smtClean="0">
                <a:cs typeface="Courier New"/>
              </a:rPr>
              <a:t> erzeugen).</a:t>
            </a:r>
          </a:p>
          <a:p>
            <a:r>
              <a:rPr lang="de-DE" dirty="0" smtClean="0">
                <a:cs typeface="Courier New"/>
              </a:rPr>
              <a:t>Austausch zwischen Features findet immer über den „</a:t>
            </a:r>
            <a:r>
              <a:rPr lang="de-DE" dirty="0" err="1" smtClean="0">
                <a:cs typeface="Courier New"/>
              </a:rPr>
              <a:t>master“-Branch</a:t>
            </a:r>
            <a:r>
              <a:rPr lang="de-DE" dirty="0" smtClean="0">
                <a:cs typeface="Courier New"/>
              </a:rPr>
              <a:t> statt.</a:t>
            </a:r>
          </a:p>
          <a:p>
            <a:r>
              <a:rPr lang="de-DE" dirty="0" smtClean="0">
                <a:cs typeface="Courier New"/>
              </a:rPr>
              <a:t>Komplexerer Ablauf.</a:t>
            </a:r>
          </a:p>
          <a:p>
            <a:r>
              <a:rPr lang="de-DE" dirty="0" smtClean="0">
                <a:cs typeface="Courier New"/>
              </a:rPr>
              <a:t>Gute Nachvollziehbarkeit der Änderungen für ein Feature.</a:t>
            </a:r>
          </a:p>
        </p:txBody>
      </p:sp>
      <p:pic>
        <p:nvPicPr>
          <p:cNvPr id="6" name="abb-feature-branches-ueberblic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615" y="1112389"/>
            <a:ext cx="4349489" cy="28064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1350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Rebasing</a:t>
            </a:r>
            <a:r>
              <a:rPr lang="de-DE" dirty="0" smtClean="0"/>
              <a:t> - Überblick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2601236" y="4986867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5122332" y="1041400"/>
            <a:ext cx="3705783" cy="5084763"/>
          </a:xfrm>
        </p:spPr>
        <p:txBody>
          <a:bodyPr>
            <a:normAutofit/>
          </a:bodyPr>
          <a:lstStyle/>
          <a:p>
            <a:r>
              <a:rPr lang="de-DE" dirty="0" smtClean="0">
                <a:cs typeface="Courier New"/>
              </a:rPr>
              <a:t>Änderungen von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werden in neue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kopiert</a:t>
            </a:r>
          </a:p>
          <a:p>
            <a:r>
              <a:rPr lang="de-DE" dirty="0" smtClean="0">
                <a:cs typeface="Courier New"/>
              </a:rPr>
              <a:t>Der aktuelle </a:t>
            </a:r>
            <a:r>
              <a:rPr lang="de-DE" dirty="0" err="1" smtClean="0">
                <a:cs typeface="Courier New"/>
              </a:rPr>
              <a:t>Branch</a:t>
            </a:r>
            <a:r>
              <a:rPr lang="de-DE" dirty="0" smtClean="0">
                <a:cs typeface="Courier New"/>
              </a:rPr>
              <a:t> wird verschoben</a:t>
            </a:r>
          </a:p>
        </p:txBody>
      </p:sp>
      <p:pic>
        <p:nvPicPr>
          <p:cNvPr id="6" name="abb-rebasing-basics.tif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3243" y="1041400"/>
            <a:ext cx="4364565" cy="394546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Abgerundetes Rechteck 6"/>
          <p:cNvSpPr/>
          <p:nvPr/>
        </p:nvSpPr>
        <p:spPr>
          <a:xfrm>
            <a:off x="747019" y="5272497"/>
            <a:ext cx="7822376" cy="97812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origin/master</a:t>
            </a:r>
            <a:endParaRPr lang="de-DE" sz="28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--rebase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endParaRPr lang="de-DE" sz="28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9015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gemeinsamen </a:t>
            </a:r>
            <a:r>
              <a:rPr lang="de-DE" dirty="0" err="1" smtClean="0"/>
              <a:t>Branch</a:t>
            </a:r>
            <a:r>
              <a:rPr lang="de-DE" dirty="0" smtClean="0"/>
              <a:t> (</a:t>
            </a:r>
            <a:r>
              <a:rPr lang="de-DE" dirty="0" err="1" smtClean="0"/>
              <a:t>Rebase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9" name="abb-Branches-gemeinsam-ueberblic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78" y="1041401"/>
            <a:ext cx="3629606" cy="4000808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1"/>
            <a:ext cx="3542712" cy="4320296"/>
          </a:xfrm>
        </p:spPr>
        <p:txBody>
          <a:bodyPr>
            <a:normAutofit fontScale="85000" lnSpcReduction="20000"/>
          </a:bodyPr>
          <a:lstStyle/>
          <a:p>
            <a:r>
              <a:rPr lang="de-DE" dirty="0" smtClean="0">
                <a:solidFill>
                  <a:srgbClr val="FF0000"/>
                </a:solidFill>
                <a:cs typeface="Courier New"/>
              </a:rPr>
              <a:t>Bild ersetzen mit </a:t>
            </a:r>
            <a:r>
              <a:rPr lang="de-DE" dirty="0" err="1" smtClean="0">
                <a:solidFill>
                  <a:srgbClr val="FF0000"/>
                </a:solidFill>
                <a:cs typeface="Courier New"/>
              </a:rPr>
              <a:t>Rebase-Variante</a:t>
            </a:r>
            <a:endParaRPr lang="de-DE" dirty="0" smtClean="0">
              <a:solidFill>
                <a:srgbClr val="FF0000"/>
              </a:solidFill>
              <a:cs typeface="Courier New"/>
            </a:endParaRPr>
          </a:p>
          <a:p>
            <a:r>
              <a:rPr lang="de-DE" dirty="0" smtClean="0">
                <a:cs typeface="Courier New"/>
              </a:rPr>
              <a:t>Lineare Historie</a:t>
            </a:r>
          </a:p>
          <a:p>
            <a:r>
              <a:rPr lang="de-DE" dirty="0" err="1" smtClean="0">
                <a:cs typeface="Courier New"/>
              </a:rPr>
              <a:t>Commit-Reihenfolge</a:t>
            </a:r>
            <a:r>
              <a:rPr lang="de-DE" dirty="0" smtClean="0">
                <a:cs typeface="Courier New"/>
              </a:rPr>
              <a:t> entspricht nicht der zeitlichen Reihenfolge</a:t>
            </a:r>
          </a:p>
          <a:p>
            <a:r>
              <a:rPr lang="de-DE" dirty="0" err="1" smtClean="0">
                <a:cs typeface="Courier New"/>
              </a:rPr>
              <a:t>Rebase</a:t>
            </a:r>
            <a:r>
              <a:rPr lang="de-DE" dirty="0" smtClean="0">
                <a:cs typeface="Courier New"/>
              </a:rPr>
              <a:t> führt </a:t>
            </a:r>
            <a:r>
              <a:rPr lang="de-DE" dirty="0" err="1" smtClean="0">
                <a:cs typeface="Courier New"/>
              </a:rPr>
              <a:t>u.U</a:t>
            </a:r>
            <a:r>
              <a:rPr lang="de-DE" dirty="0" smtClean="0">
                <a:cs typeface="Courier New"/>
              </a:rPr>
              <a:t>. zu mehreren Konfliktbehandlungen, die dafür aber kleiner ausfallen</a:t>
            </a:r>
          </a:p>
          <a:p>
            <a:endParaRPr lang="de-DE" dirty="0" smtClean="0">
              <a:cs typeface="Courier New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509682" y="5092345"/>
            <a:ext cx="8318433" cy="1208416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pull.rebase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				#Immer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endParaRPr lang="de-DE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branch.master.rebase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	#Nur dieser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branch.autosetuprebase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	#Neue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Branches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3052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Bei Konflikten die Dateien editieren und zum Index hinzufügen. Anschließend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fortsetzen.</a:t>
            </a: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Oder das </a:t>
            </a:r>
            <a:r>
              <a:rPr lang="de-DE" sz="2400" dirty="0" err="1" smtClean="0">
                <a:cs typeface="Courier New"/>
              </a:rPr>
              <a:t>Commit</a:t>
            </a:r>
            <a:r>
              <a:rPr lang="de-DE" sz="2400" dirty="0" smtClean="0">
                <a:cs typeface="Courier New"/>
              </a:rPr>
              <a:t> überspringen.</a:t>
            </a: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Oder das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abbrechen.</a:t>
            </a:r>
          </a:p>
          <a:p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Rebase</a:t>
            </a:r>
            <a:r>
              <a:rPr lang="de-DE" dirty="0" smtClean="0"/>
              <a:t> durchführen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747019" y="1144131"/>
            <a:ext cx="7822376" cy="73291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origin/master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747019" y="2700865"/>
            <a:ext cx="7822376" cy="86360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add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foo.txt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--continue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747019" y="4080936"/>
            <a:ext cx="7822376" cy="73291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--skip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747019" y="5393245"/>
            <a:ext cx="7822376" cy="73291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--abort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88119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Noch mehr </a:t>
            </a:r>
            <a:r>
              <a:rPr lang="de-DE" dirty="0" err="1" smtClean="0"/>
              <a:t>Rebase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2484259" y="5330983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0"/>
            <a:ext cx="3990308" cy="5084763"/>
          </a:xfrm>
        </p:spPr>
        <p:txBody>
          <a:bodyPr>
            <a:normAutofit/>
          </a:bodyPr>
          <a:lstStyle/>
          <a:p>
            <a:r>
              <a:rPr lang="de-DE" dirty="0" smtClean="0">
                <a:cs typeface="Courier New"/>
              </a:rPr>
              <a:t>Mit </a:t>
            </a:r>
            <a:br>
              <a:rPr lang="de-DE" dirty="0" smtClean="0">
                <a:cs typeface="Courier New"/>
              </a:rPr>
            </a:br>
            <a:r>
              <a:rPr lang="de-DE" dirty="0" err="1" smtClean="0">
                <a:cs typeface="Courier New"/>
              </a:rPr>
              <a:t>rebase</a:t>
            </a:r>
            <a:r>
              <a:rPr lang="de-DE" dirty="0" smtClean="0">
                <a:cs typeface="Courier New"/>
              </a:rPr>
              <a:t> </a:t>
            </a:r>
            <a:r>
              <a:rPr lang="de-DE" dirty="0" err="1" smtClean="0">
                <a:cs typeface="Courier New"/>
              </a:rPr>
              <a:t>--onto</a:t>
            </a:r>
            <a:r>
              <a:rPr lang="de-DE" dirty="0" smtClean="0">
                <a:cs typeface="Courier New"/>
              </a:rPr>
              <a:t> </a:t>
            </a:r>
            <a:br>
              <a:rPr lang="de-DE" dirty="0" smtClean="0">
                <a:cs typeface="Courier New"/>
              </a:rPr>
            </a:br>
            <a:r>
              <a:rPr lang="de-DE" dirty="0" smtClean="0">
                <a:cs typeface="Courier New"/>
              </a:rPr>
              <a:t>kann man die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eines </a:t>
            </a:r>
            <a:r>
              <a:rPr lang="de-DE" dirty="0" err="1" smtClean="0">
                <a:cs typeface="Courier New"/>
              </a:rPr>
              <a:t>Branches</a:t>
            </a:r>
            <a:r>
              <a:rPr lang="de-DE" dirty="0" smtClean="0">
                <a:cs typeface="Courier New"/>
              </a:rPr>
              <a:t> „verschieben“ </a:t>
            </a:r>
          </a:p>
        </p:txBody>
      </p:sp>
      <p:sp>
        <p:nvSpPr>
          <p:cNvPr id="8" name="Abgerundetes Rechteck 7"/>
          <p:cNvSpPr/>
          <p:nvPr/>
        </p:nvSpPr>
        <p:spPr>
          <a:xfrm>
            <a:off x="747019" y="5568113"/>
            <a:ext cx="7822376" cy="682512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master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--onto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release1</a:t>
            </a:r>
          </a:p>
        </p:txBody>
      </p:sp>
      <p:pic>
        <p:nvPicPr>
          <p:cNvPr id="12" name="abb-rebasing-onto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128" y="1028018"/>
            <a:ext cx="3665754" cy="43029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10895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/>
          <a:lstStyle/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r>
              <a:rPr lang="de-DE" dirty="0" err="1" smtClean="0">
                <a:cs typeface="Courier New"/>
              </a:rPr>
              <a:t>Cherry-Pick</a:t>
            </a:r>
            <a:r>
              <a:rPr lang="de-DE" dirty="0" smtClean="0">
                <a:cs typeface="Courier New"/>
              </a:rPr>
              <a:t> kopiert ein oder mehrere </a:t>
            </a:r>
            <a:r>
              <a:rPr lang="de-DE" dirty="0" err="1" smtClean="0">
                <a:cs typeface="Courier New"/>
              </a:rPr>
              <a:t>Commits</a:t>
            </a:r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Jedes </a:t>
            </a:r>
            <a:r>
              <a:rPr lang="de-DE" dirty="0" err="1" smtClean="0">
                <a:cs typeface="Courier New"/>
              </a:rPr>
              <a:t>Commit</a:t>
            </a:r>
            <a:r>
              <a:rPr lang="de-DE" dirty="0" smtClean="0">
                <a:cs typeface="Courier New"/>
              </a:rPr>
              <a:t> hat </a:t>
            </a:r>
            <a:r>
              <a:rPr lang="de-DE" dirty="0" err="1" smtClean="0">
                <a:cs typeface="Courier New"/>
              </a:rPr>
              <a:t>Author</a:t>
            </a:r>
            <a:r>
              <a:rPr lang="de-DE" dirty="0" smtClean="0">
                <a:cs typeface="Courier New"/>
              </a:rPr>
              <a:t> und </a:t>
            </a:r>
            <a:r>
              <a:rPr lang="de-DE" dirty="0" err="1" smtClean="0">
                <a:cs typeface="Courier New"/>
              </a:rPr>
              <a:t>Committer</a:t>
            </a:r>
            <a:r>
              <a:rPr lang="de-DE" dirty="0" smtClean="0">
                <a:cs typeface="Courier New"/>
              </a:rPr>
              <a:t> um bei </a:t>
            </a:r>
            <a:r>
              <a:rPr lang="de-DE" dirty="0" err="1" smtClean="0">
                <a:cs typeface="Courier New"/>
              </a:rPr>
              <a:t>Rebase</a:t>
            </a:r>
            <a:r>
              <a:rPr lang="de-DE" dirty="0" smtClean="0">
                <a:cs typeface="Courier New"/>
              </a:rPr>
              <a:t> und </a:t>
            </a:r>
            <a:r>
              <a:rPr lang="de-DE" dirty="0" err="1" smtClean="0">
                <a:cs typeface="Courier New"/>
              </a:rPr>
              <a:t>Cherry-Pick</a:t>
            </a:r>
            <a:r>
              <a:rPr lang="de-DE" dirty="0" smtClean="0">
                <a:cs typeface="Courier New"/>
              </a:rPr>
              <a:t> den originalen </a:t>
            </a:r>
            <a:r>
              <a:rPr lang="de-DE" dirty="0" err="1" smtClean="0">
                <a:cs typeface="Courier New"/>
              </a:rPr>
              <a:t>Author</a:t>
            </a:r>
            <a:r>
              <a:rPr lang="de-DE" dirty="0" smtClean="0">
                <a:cs typeface="Courier New"/>
              </a:rPr>
              <a:t> und den aktuellen </a:t>
            </a:r>
            <a:r>
              <a:rPr lang="de-DE" dirty="0" err="1" smtClean="0">
                <a:cs typeface="Courier New"/>
              </a:rPr>
              <a:t>Committer</a:t>
            </a:r>
            <a:r>
              <a:rPr lang="de-DE" dirty="0" smtClean="0">
                <a:cs typeface="Courier New"/>
              </a:rPr>
              <a:t> zu unterscheiden</a:t>
            </a:r>
            <a:endParaRPr lang="de-DE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Cherry-Pick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3" name="Abgerundetes Rechteck 12"/>
          <p:cNvSpPr/>
          <p:nvPr/>
        </p:nvSpPr>
        <p:spPr>
          <a:xfrm>
            <a:off x="596621" y="1178164"/>
            <a:ext cx="7822376" cy="726952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cherry-pick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a2e1278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613323" y="2941232"/>
            <a:ext cx="7822376" cy="59003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cherry-pick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HEAD..release1</a:t>
            </a:r>
          </a:p>
        </p:txBody>
      </p:sp>
    </p:spTree>
    <p:extLst>
      <p:ext uri="{BB962C8B-B14F-4D97-AF65-F5344CB8AC3E}">
        <p14:creationId xmlns:p14="http://schemas.microsoft.com/office/powerpoint/2010/main" val="2370459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Interaktives </a:t>
            </a:r>
            <a:r>
              <a:rPr lang="de-DE" dirty="0" err="1" smtClean="0"/>
              <a:t>Rebase</a:t>
            </a:r>
            <a:endParaRPr lang="de-DE" dirty="0"/>
          </a:p>
        </p:txBody>
      </p:sp>
      <p:sp>
        <p:nvSpPr>
          <p:cNvPr id="8" name="Abgerundetes Rechteck 7"/>
          <p:cNvSpPr/>
          <p:nvPr/>
        </p:nvSpPr>
        <p:spPr>
          <a:xfrm>
            <a:off x="596621" y="1077895"/>
            <a:ext cx="7822376" cy="59003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–i HEAD~4</a:t>
            </a:r>
          </a:p>
        </p:txBody>
      </p:sp>
      <p:pic>
        <p:nvPicPr>
          <p:cNvPr id="9" name="Bild 8" descr="Bildschirmfoto 2014-10-03 um 09.59.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282" y="1878013"/>
            <a:ext cx="6819746" cy="411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1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Pull-Requests</a:t>
            </a:r>
            <a:endParaRPr lang="de-DE" dirty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765475" y="1278662"/>
            <a:ext cx="7523028" cy="3089618"/>
            <a:chOff x="987689" y="3942469"/>
            <a:chExt cx="11101615" cy="4559301"/>
          </a:xfrm>
        </p:grpSpPr>
        <p:pic>
          <p:nvPicPr>
            <p:cNvPr id="6" name="topologien-trust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87689" y="4406827"/>
              <a:ext cx="5159111" cy="37592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abb-projekt-aufsetzen-pull-request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301783" y="3942469"/>
              <a:ext cx="5787521" cy="455930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493659"/>
          </a:xfrm>
        </p:spPr>
        <p:txBody>
          <a:bodyPr>
            <a:normAutofit fontScale="70000" lnSpcReduction="20000"/>
          </a:bodyPr>
          <a:lstStyle/>
          <a:p>
            <a:r>
              <a:rPr lang="de-DE" dirty="0" smtClean="0">
                <a:cs typeface="Courier New"/>
              </a:rPr>
              <a:t>Zugriff auf </a:t>
            </a:r>
            <a:r>
              <a:rPr lang="de-DE" dirty="0" err="1" smtClean="0">
                <a:cs typeface="Courier New"/>
              </a:rPr>
              <a:t>Repositories</a:t>
            </a:r>
            <a:r>
              <a:rPr lang="de-DE" dirty="0" smtClean="0">
                <a:cs typeface="Courier New"/>
              </a:rPr>
              <a:t> oder einzelne </a:t>
            </a:r>
            <a:r>
              <a:rPr lang="de-DE" dirty="0" err="1" smtClean="0">
                <a:cs typeface="Courier New"/>
              </a:rPr>
              <a:t>Branches</a:t>
            </a:r>
            <a:r>
              <a:rPr lang="de-DE" dirty="0" smtClean="0">
                <a:cs typeface="Courier New"/>
              </a:rPr>
              <a:t> ist reglementiert.</a:t>
            </a:r>
          </a:p>
          <a:p>
            <a:r>
              <a:rPr lang="de-DE" dirty="0" smtClean="0">
                <a:cs typeface="Courier New"/>
              </a:rPr>
              <a:t>Entwickler führt Änderungen in seinem </a:t>
            </a:r>
            <a:r>
              <a:rPr lang="de-DE" dirty="0" err="1" smtClean="0">
                <a:cs typeface="Courier New"/>
              </a:rPr>
              <a:t>Repository</a:t>
            </a:r>
            <a:r>
              <a:rPr lang="de-DE" dirty="0" smtClean="0">
                <a:cs typeface="Courier New"/>
              </a:rPr>
              <a:t> durch und informiert </a:t>
            </a:r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über den Wunsch zur Abgabe.</a:t>
            </a:r>
          </a:p>
          <a:p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holt sich die Änderungen (Pull) und führt diese zusammen.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13438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299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208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Pull-Requests</a:t>
            </a:r>
            <a:r>
              <a:rPr lang="de-DE" dirty="0" smtClean="0"/>
              <a:t> für </a:t>
            </a:r>
            <a:r>
              <a:rPr lang="de-DE" dirty="0" err="1" smtClean="0"/>
              <a:t>Review-Workflows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493659"/>
          </a:xfrm>
        </p:spPr>
        <p:txBody>
          <a:bodyPr>
            <a:normAutofit fontScale="85000" lnSpcReduction="20000"/>
          </a:bodyPr>
          <a:lstStyle/>
          <a:p>
            <a:r>
              <a:rPr lang="de-DE" dirty="0" err="1" smtClean="0">
                <a:cs typeface="Courier New"/>
              </a:rPr>
              <a:t>Pull-Requests</a:t>
            </a:r>
            <a:r>
              <a:rPr lang="de-DE" dirty="0" smtClean="0">
                <a:cs typeface="Courier New"/>
              </a:rPr>
              <a:t> können gut als </a:t>
            </a:r>
            <a:r>
              <a:rPr lang="de-DE" dirty="0" err="1" smtClean="0">
                <a:cs typeface="Courier New"/>
              </a:rPr>
              <a:t>Review-Werkzeug</a:t>
            </a:r>
            <a:r>
              <a:rPr lang="de-DE" dirty="0" smtClean="0">
                <a:cs typeface="Courier New"/>
              </a:rPr>
              <a:t> benutzt werden</a:t>
            </a:r>
          </a:p>
          <a:p>
            <a:r>
              <a:rPr lang="de-DE" dirty="0" err="1" smtClean="0">
                <a:cs typeface="Courier New"/>
              </a:rPr>
              <a:t>Continuous</a:t>
            </a:r>
            <a:r>
              <a:rPr lang="de-DE" dirty="0" smtClean="0">
                <a:cs typeface="Courier New"/>
              </a:rPr>
              <a:t> Integration Server (Jenkins, etc) unterstützen das Bauen von </a:t>
            </a:r>
            <a:r>
              <a:rPr lang="de-DE" dirty="0" err="1" smtClean="0">
                <a:cs typeface="Courier New"/>
              </a:rPr>
              <a:t>Pull-Requests</a:t>
            </a:r>
            <a:r>
              <a:rPr lang="de-DE" dirty="0" smtClean="0">
                <a:cs typeface="Courier New"/>
              </a:rPr>
              <a:t> </a:t>
            </a:r>
            <a:r>
              <a:rPr lang="de-DE" smtClean="0">
                <a:cs typeface="Courier New"/>
              </a:rPr>
              <a:t>(temporäres Merge</a:t>
            </a:r>
            <a:r>
              <a:rPr lang="de-DE" dirty="0" err="1" smtClean="0">
                <a:cs typeface="Courier New"/>
              </a:rPr>
              <a:t>-Commit</a:t>
            </a:r>
            <a:r>
              <a:rPr lang="de-DE" dirty="0" smtClean="0">
                <a:cs typeface="Courier New"/>
              </a:rPr>
              <a:t>)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pic>
        <p:nvPicPr>
          <p:cNvPr id="8" name="Bildschirmfoto 2014-06-23 um 17.3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1200" y="1133389"/>
            <a:ext cx="7291771" cy="328235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4792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111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Master: Fertige Releases</a:t>
            </a:r>
          </a:p>
          <a:p>
            <a:r>
              <a:rPr lang="de-DE" dirty="0" err="1" smtClean="0"/>
              <a:t>Develop</a:t>
            </a:r>
            <a:r>
              <a:rPr lang="de-DE" dirty="0" smtClean="0"/>
              <a:t>: für die Entwicklung</a:t>
            </a:r>
          </a:p>
          <a:p>
            <a:r>
              <a:rPr lang="de-DE" dirty="0" smtClean="0"/>
              <a:t>Auf </a:t>
            </a:r>
            <a:r>
              <a:rPr lang="de-DE" dirty="0" err="1" smtClean="0"/>
              <a:t>Develop</a:t>
            </a:r>
            <a:r>
              <a:rPr lang="de-DE" dirty="0" smtClean="0"/>
              <a:t>: </a:t>
            </a:r>
            <a:r>
              <a:rPr lang="de-DE" dirty="0" err="1" smtClean="0"/>
              <a:t>ggf</a:t>
            </a:r>
            <a:r>
              <a:rPr lang="de-DE" dirty="0" smtClean="0"/>
              <a:t> Feature-</a:t>
            </a:r>
            <a:r>
              <a:rPr lang="de-DE" dirty="0" err="1" smtClean="0"/>
              <a:t>Branches</a:t>
            </a:r>
            <a:endParaRPr lang="de-DE" dirty="0" smtClean="0"/>
          </a:p>
          <a:p>
            <a:pPr lvl="1"/>
            <a:r>
              <a:rPr lang="de-DE" dirty="0" smtClean="0"/>
              <a:t>Verweis auf vorherigen Abschnitt </a:t>
            </a:r>
            <a:r>
              <a:rPr lang="de-DE" dirty="0" err="1" smtClean="0"/>
              <a:t>Branches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1 - BRANCHES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515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Release-</a:t>
            </a:r>
            <a:r>
              <a:rPr lang="de-DE" dirty="0" err="1" smtClean="0"/>
              <a:t>Branch</a:t>
            </a:r>
            <a:r>
              <a:rPr lang="de-DE" dirty="0" smtClean="0"/>
              <a:t> erstellen</a:t>
            </a:r>
          </a:p>
          <a:p>
            <a:r>
              <a:rPr lang="de-DE" dirty="0" smtClean="0"/>
              <a:t>Release stabilisieren</a:t>
            </a:r>
          </a:p>
          <a:p>
            <a:r>
              <a:rPr lang="de-DE" dirty="0" smtClean="0"/>
              <a:t>Release-</a:t>
            </a:r>
            <a:r>
              <a:rPr lang="de-DE" dirty="0" err="1" smtClean="0"/>
              <a:t>Branch</a:t>
            </a:r>
            <a:r>
              <a:rPr lang="de-DE" dirty="0" smtClean="0"/>
              <a:t> auf </a:t>
            </a:r>
            <a:r>
              <a:rPr lang="de-DE" dirty="0" err="1" smtClean="0"/>
              <a:t>master</a:t>
            </a:r>
            <a:r>
              <a:rPr lang="de-DE" dirty="0" smtClean="0"/>
              <a:t> </a:t>
            </a:r>
            <a:r>
              <a:rPr lang="de-DE" dirty="0" err="1" smtClean="0"/>
              <a:t>mergen</a:t>
            </a:r>
            <a:endParaRPr lang="de-DE" dirty="0" smtClean="0"/>
          </a:p>
          <a:p>
            <a:r>
              <a:rPr lang="de-DE" dirty="0" smtClean="0"/>
              <a:t>Release-</a:t>
            </a:r>
            <a:r>
              <a:rPr lang="de-DE" dirty="0" err="1" smtClean="0"/>
              <a:t>Branch</a:t>
            </a:r>
            <a:r>
              <a:rPr lang="de-DE" dirty="0" smtClean="0"/>
              <a:t> auf </a:t>
            </a:r>
            <a:r>
              <a:rPr lang="de-DE" dirty="0" err="1" smtClean="0"/>
              <a:t>develop</a:t>
            </a:r>
            <a:r>
              <a:rPr lang="de-DE" dirty="0" smtClean="0"/>
              <a:t> </a:t>
            </a:r>
            <a:r>
              <a:rPr lang="de-DE" dirty="0" err="1" smtClean="0"/>
              <a:t>mergen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2 – RELEASE ERZEUGEN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0030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 smtClean="0"/>
              <a:t>Hotfix-</a:t>
            </a:r>
            <a:r>
              <a:rPr lang="de-DE" dirty="0" err="1" smtClean="0"/>
              <a:t>Branch</a:t>
            </a:r>
            <a:endParaRPr lang="de-DE" dirty="0" smtClean="0"/>
          </a:p>
          <a:p>
            <a:pPr lvl="1"/>
            <a:r>
              <a:rPr lang="de-DE" dirty="0" smtClean="0"/>
              <a:t>Ein Hotfix-</a:t>
            </a:r>
            <a:r>
              <a:rPr lang="de-DE" dirty="0" err="1" smtClean="0"/>
              <a:t>Branch</a:t>
            </a:r>
            <a:r>
              <a:rPr lang="de-DE" dirty="0" smtClean="0"/>
              <a:t> ist ein Feature-</a:t>
            </a:r>
            <a:r>
              <a:rPr lang="de-DE" dirty="0" err="1" smtClean="0"/>
              <a:t>Branch</a:t>
            </a:r>
            <a:r>
              <a:rPr lang="de-DE" dirty="0" smtClean="0"/>
              <a:t> („</a:t>
            </a:r>
            <a:r>
              <a:rPr lang="de-DE" dirty="0" err="1" smtClean="0"/>
              <a:t>hotfix</a:t>
            </a:r>
            <a:r>
              <a:rPr lang="de-DE" dirty="0" smtClean="0"/>
              <a:t>/issue-666“)</a:t>
            </a:r>
          </a:p>
          <a:p>
            <a:r>
              <a:rPr lang="de-DE" dirty="0" smtClean="0"/>
              <a:t>Problem mit zurück </a:t>
            </a:r>
            <a:r>
              <a:rPr lang="de-DE" dirty="0" err="1" smtClean="0"/>
              <a:t>mergen</a:t>
            </a:r>
            <a:r>
              <a:rPr lang="de-DE" dirty="0" smtClean="0"/>
              <a:t>, während der Release-</a:t>
            </a:r>
            <a:r>
              <a:rPr lang="de-DE" dirty="0" err="1" smtClean="0"/>
              <a:t>Branch</a:t>
            </a:r>
            <a:r>
              <a:rPr lang="de-DE" dirty="0" smtClean="0"/>
              <a:t> aktiv ist:</a:t>
            </a:r>
          </a:p>
          <a:p>
            <a:pPr lvl="1"/>
            <a:r>
              <a:rPr lang="de-DE" dirty="0">
                <a:hlinkClick r:id="rId2"/>
              </a:rPr>
              <a:t>https://github.com/nvie/gitflow/issues/3#issuecomment-</a:t>
            </a:r>
            <a:r>
              <a:rPr lang="de-DE" dirty="0" smtClean="0">
                <a:hlinkClick r:id="rId2"/>
              </a:rPr>
              <a:t>170055</a:t>
            </a:r>
            <a:endParaRPr lang="de-DE" dirty="0" smtClean="0"/>
          </a:p>
          <a:p>
            <a:r>
              <a:rPr lang="de-DE" dirty="0" smtClean="0"/>
              <a:t>Multiple Hotfixes:</a:t>
            </a:r>
          </a:p>
          <a:p>
            <a:pPr lvl="1"/>
            <a:r>
              <a:rPr lang="de-DE" dirty="0">
                <a:hlinkClick r:id="rId3"/>
              </a:rPr>
              <a:t>http://robandlauren.com/2013/09/18/git-flow-managing-multiple-hotfixes</a:t>
            </a:r>
            <a:r>
              <a:rPr lang="de-DE" dirty="0" smtClean="0">
                <a:hlinkClick r:id="rId3"/>
              </a:rPr>
              <a:t>/</a:t>
            </a:r>
            <a:endParaRPr lang="de-DE" dirty="0" smtClean="0"/>
          </a:p>
          <a:p>
            <a:pPr lvl="1"/>
            <a:r>
              <a:rPr lang="de-DE" dirty="0">
                <a:hlinkClick r:id="rId4"/>
              </a:rPr>
              <a:t>https://github.com/petervanderdoes/</a:t>
            </a:r>
            <a:r>
              <a:rPr lang="de-DE" dirty="0" smtClean="0">
                <a:hlinkClick r:id="rId4"/>
              </a:rPr>
              <a:t>gitflow</a:t>
            </a:r>
            <a:endParaRPr lang="de-DE" dirty="0" smtClean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r>
              <a:rPr lang="de-DE" dirty="0" smtClean="0"/>
              <a:t>Support </a:t>
            </a:r>
            <a:r>
              <a:rPr lang="de-DE" dirty="0" err="1" smtClean="0"/>
              <a:t>Branches</a:t>
            </a:r>
            <a:r>
              <a:rPr lang="de-DE" dirty="0" smtClean="0"/>
              <a:t>:</a:t>
            </a:r>
          </a:p>
          <a:p>
            <a:pPr marL="457200" lvl="1" indent="0">
              <a:buNone/>
            </a:pPr>
            <a:r>
              <a:rPr lang="de-DE" dirty="0">
                <a:hlinkClick r:id="rId5"/>
              </a:rPr>
              <a:t>http://www.syntevo.com/smartgit/documentation/6/show?page=git-</a:t>
            </a:r>
            <a:r>
              <a:rPr lang="de-DE" dirty="0" smtClean="0">
                <a:hlinkClick r:id="rId5"/>
              </a:rPr>
              <a:t>flow</a:t>
            </a:r>
            <a:endParaRPr lang="de-DE" dirty="0" smtClean="0"/>
          </a:p>
          <a:p>
            <a:pPr marL="457200" lvl="1" indent="0">
              <a:buNone/>
            </a:pPr>
            <a:r>
              <a:rPr lang="de-DE" dirty="0">
                <a:hlinkClick r:id="rId6"/>
              </a:rPr>
              <a:t>https://groups.google.com/forum/#!topic/gitflow-users/</a:t>
            </a:r>
            <a:r>
              <a:rPr lang="de-DE" dirty="0" smtClean="0">
                <a:hlinkClick r:id="rId6"/>
              </a:rPr>
              <a:t>I9sErOSzYzE</a:t>
            </a:r>
            <a:endParaRPr lang="de-DE" dirty="0" smtClean="0"/>
          </a:p>
          <a:p>
            <a:pPr marL="457200" lvl="1" indent="0">
              <a:buNone/>
            </a:pPr>
            <a:endParaRPr lang="de-DE" dirty="0" smtClean="0"/>
          </a:p>
          <a:p>
            <a:pPr lvl="1"/>
            <a:endParaRPr lang="de-DE" dirty="0"/>
          </a:p>
          <a:p>
            <a:r>
              <a:rPr lang="de-DE" dirty="0" err="1" smtClean="0"/>
              <a:t>Scripte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nvie</a:t>
            </a:r>
            <a:r>
              <a:rPr lang="de-DE" dirty="0"/>
              <a:t>/</a:t>
            </a:r>
            <a:r>
              <a:rPr lang="de-DE" dirty="0" err="1"/>
              <a:t>gitflow</a:t>
            </a: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3 - HOTFIXES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1125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Branch</a:t>
            </a:r>
            <a:r>
              <a:rPr lang="de-DE" dirty="0" smtClean="0"/>
              <a:t> Modell</a:t>
            </a:r>
          </a:p>
          <a:p>
            <a:pPr lvl="1"/>
            <a:r>
              <a:rPr lang="de-DE" dirty="0">
                <a:hlinkClick r:id="rId2"/>
              </a:rPr>
              <a:t>http://nvie.com/posts/a-successful-git-branching-model</a:t>
            </a:r>
            <a:r>
              <a:rPr lang="de-DE" dirty="0" smtClean="0">
                <a:hlinkClick r:id="rId2"/>
              </a:rPr>
              <a:t>/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r>
              <a:rPr lang="de-DE" dirty="0" err="1" smtClean="0"/>
              <a:t>Scripte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nvie</a:t>
            </a:r>
            <a:r>
              <a:rPr lang="de-DE" dirty="0"/>
              <a:t>/</a:t>
            </a:r>
            <a:r>
              <a:rPr lang="de-DE" dirty="0" err="1"/>
              <a:t>gitflow</a:t>
            </a: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BRANCHSTRATEGIE: GITFLOW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5650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nvie</a:t>
            </a:r>
            <a:r>
              <a:rPr lang="de-DE" dirty="0"/>
              <a:t>/</a:t>
            </a:r>
            <a:r>
              <a:rPr lang="de-DE" dirty="0" err="1"/>
              <a:t>gitflow</a:t>
            </a:r>
            <a:r>
              <a:rPr lang="de-DE" dirty="0"/>
              <a:t>/</a:t>
            </a:r>
            <a:r>
              <a:rPr lang="de-DE" dirty="0" err="1"/>
              <a:t>wiki</a:t>
            </a:r>
            <a:r>
              <a:rPr lang="de-DE"/>
              <a:t>/Command-Line-Arguments</a:t>
            </a:r>
          </a:p>
          <a:p>
            <a:r>
              <a:rPr lang="de-DE" dirty="0" smtClean="0"/>
              <a:t>Installation </a:t>
            </a:r>
          </a:p>
          <a:p>
            <a:pPr lvl="1"/>
            <a:r>
              <a:rPr lang="de-DE" dirty="0" smtClean="0"/>
              <a:t>...</a:t>
            </a:r>
          </a:p>
          <a:p>
            <a:r>
              <a:rPr lang="de-DE" dirty="0" smtClean="0"/>
              <a:t>Repository anlegen: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r>
              <a:rPr lang="de-DE" dirty="0" smtClean="0"/>
              <a:t> </a:t>
            </a:r>
            <a:r>
              <a:rPr lang="de-DE" dirty="0" err="1" smtClean="0"/>
              <a:t>init</a:t>
            </a:r>
            <a:r>
              <a:rPr lang="de-DE" dirty="0" smtClean="0"/>
              <a:t>-&gt; </a:t>
            </a:r>
            <a:r>
              <a:rPr lang="de-DE" dirty="0" err="1" smtClean="0"/>
              <a:t>config</a:t>
            </a:r>
            <a:endParaRPr lang="de-DE" dirty="0" smtClean="0"/>
          </a:p>
          <a:p>
            <a:pPr lvl="1"/>
            <a:r>
              <a:rPr lang="de-DE" dirty="0" smtClean="0"/>
              <a:t>Muss in jedem Klon gemacht werden...</a:t>
            </a:r>
            <a:endParaRPr lang="de-DE" dirty="0"/>
          </a:p>
          <a:p>
            <a:r>
              <a:rPr lang="de-DE" dirty="0" smtClean="0"/>
              <a:t>Feature starten:</a:t>
            </a:r>
          </a:p>
          <a:p>
            <a:r>
              <a:rPr lang="de-DE" dirty="0" smtClean="0"/>
              <a:t>Feature bearbeiten: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r>
              <a:rPr lang="de-DE" dirty="0" smtClean="0"/>
              <a:t> finish </a:t>
            </a:r>
            <a:r>
              <a:rPr lang="de-DE" dirty="0" err="1" smtClean="0"/>
              <a:t>rebase</a:t>
            </a:r>
            <a:r>
              <a:rPr lang="de-DE" dirty="0" smtClean="0"/>
              <a:t> </a:t>
            </a:r>
            <a:r>
              <a:rPr lang="de-DE" dirty="0" smtClean="0">
                <a:sym typeface="Wingdings"/>
              </a:rPr>
              <a:t> </a:t>
            </a:r>
            <a:r>
              <a:rPr lang="de-DE" dirty="0" err="1" smtClean="0">
                <a:sym typeface="Wingdings"/>
              </a:rPr>
              <a:t>develop-Branch</a:t>
            </a:r>
            <a:r>
              <a:rPr lang="de-DE" dirty="0" smtClean="0">
                <a:sym typeface="Wingdings"/>
              </a:rPr>
              <a:t> holen</a:t>
            </a:r>
            <a:endParaRPr lang="de-DE" dirty="0" smtClean="0"/>
          </a:p>
          <a:p>
            <a:pPr lvl="1"/>
            <a:r>
              <a:rPr lang="de-DE" dirty="0" smtClean="0"/>
              <a:t>...</a:t>
            </a:r>
          </a:p>
          <a:p>
            <a:r>
              <a:rPr lang="de-DE" dirty="0" smtClean="0"/>
              <a:t>Feature beenden:</a:t>
            </a:r>
          </a:p>
          <a:p>
            <a:pPr lvl="1"/>
            <a:r>
              <a:rPr lang="de-DE" dirty="0" err="1" smtClean="0"/>
              <a:t>Ggf</a:t>
            </a:r>
            <a:r>
              <a:rPr lang="de-DE" dirty="0" smtClean="0"/>
              <a:t>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r>
              <a:rPr lang="de-DE" dirty="0" smtClean="0"/>
              <a:t> </a:t>
            </a:r>
            <a:r>
              <a:rPr lang="de-DE" dirty="0" err="1" smtClean="0"/>
              <a:t>feature</a:t>
            </a:r>
            <a:r>
              <a:rPr lang="de-DE" dirty="0" smtClean="0"/>
              <a:t> </a:t>
            </a:r>
            <a:r>
              <a:rPr lang="de-DE" dirty="0" err="1" smtClean="0"/>
              <a:t>rebase</a:t>
            </a:r>
            <a:r>
              <a:rPr lang="de-DE" dirty="0" smtClean="0"/>
              <a:t> –i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r>
              <a:rPr lang="de-DE" dirty="0" smtClean="0"/>
              <a:t> </a:t>
            </a:r>
            <a:r>
              <a:rPr lang="de-DE" dirty="0" err="1" smtClean="0"/>
              <a:t>feature</a:t>
            </a:r>
            <a:r>
              <a:rPr lang="de-DE" dirty="0" smtClean="0"/>
              <a:t> finish</a:t>
            </a:r>
          </a:p>
          <a:p>
            <a:pPr lvl="2"/>
            <a:r>
              <a:rPr lang="de-DE" dirty="0" smtClean="0"/>
              <a:t>KEIN –ff-</a:t>
            </a:r>
            <a:r>
              <a:rPr lang="de-DE" dirty="0" err="1" smtClean="0"/>
              <a:t>only</a:t>
            </a:r>
            <a:r>
              <a:rPr lang="de-DE" dirty="0" smtClean="0"/>
              <a:t>!!!</a:t>
            </a:r>
          </a:p>
          <a:p>
            <a:r>
              <a:rPr lang="de-DE" dirty="0" smtClean="0"/>
              <a:t>Release starten</a:t>
            </a:r>
          </a:p>
          <a:p>
            <a:r>
              <a:rPr lang="de-DE" dirty="0" smtClean="0"/>
              <a:t>Release beenden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FLOW BEISPIEL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4245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...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EXKURS: FEATURE-ID IN COMMIT MSG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679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log ...</a:t>
            </a:r>
          </a:p>
          <a:p>
            <a:r>
              <a:rPr lang="de-DE" dirty="0" smtClean="0"/>
              <a:t>First-Parent Historie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FLOW: CHANGE LOG ERZEUGEN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6497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Cherry Pick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FLOW: BUGFIXES BACKPORT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1582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6" y="2389153"/>
            <a:ext cx="8486418" cy="2933577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BESTANDTEILE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353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dirty="0" err="1" smtClean="0"/>
              <a:t>GitFlow</a:t>
            </a:r>
            <a:r>
              <a:rPr lang="de-DE" dirty="0" smtClean="0"/>
              <a:t> eignet sich gut dafür, wenn man ein Produkt (oder auch ein Projekt) in genau einer Version verwendet. Man hat immer ein Release in Produktion, für das man </a:t>
            </a:r>
            <a:r>
              <a:rPr lang="de-DE" dirty="0" err="1" smtClean="0"/>
              <a:t>Bugfixes</a:t>
            </a:r>
            <a:r>
              <a:rPr lang="de-DE" dirty="0" smtClean="0"/>
              <a:t> macht. Parallel dazu gibt es nur die Weiterentwicklung auf dem </a:t>
            </a:r>
            <a:r>
              <a:rPr lang="de-DE" dirty="0" err="1" smtClean="0"/>
              <a:t>develop-Branch</a:t>
            </a:r>
            <a:r>
              <a:rPr lang="de-DE" dirty="0" smtClean="0"/>
              <a:t> die zum nächsten Release führt</a:t>
            </a:r>
          </a:p>
          <a:p>
            <a:r>
              <a:rPr lang="de-DE" dirty="0" smtClean="0"/>
              <a:t>Für Produkte, die in mehreren Versionen gepflegt werden sollen, mehrere Release-</a:t>
            </a:r>
            <a:r>
              <a:rPr lang="de-DE" dirty="0" err="1" smtClean="0"/>
              <a:t>Branches</a:t>
            </a:r>
            <a:r>
              <a:rPr lang="de-DE" dirty="0" smtClean="0"/>
              <a:t> z.B. bei </a:t>
            </a:r>
            <a:r>
              <a:rPr lang="de-DE" dirty="0" err="1" smtClean="0"/>
              <a:t>Atlassian</a:t>
            </a:r>
            <a:endParaRPr lang="de-DE" dirty="0" smtClean="0"/>
          </a:p>
          <a:p>
            <a:pPr lvl="1"/>
            <a:r>
              <a:rPr lang="de-DE" dirty="0"/>
              <a:t>http://</a:t>
            </a:r>
            <a:r>
              <a:rPr lang="de-DE" dirty="0" err="1"/>
              <a:t>blogs.atlassian.com</a:t>
            </a:r>
            <a:r>
              <a:rPr lang="de-DE" dirty="0"/>
              <a:t>/2013/10/</a:t>
            </a:r>
            <a:r>
              <a:rPr lang="de-DE" dirty="0" err="1"/>
              <a:t>inside</a:t>
            </a:r>
            <a:r>
              <a:rPr lang="de-DE" dirty="0"/>
              <a:t>-</a:t>
            </a:r>
            <a:r>
              <a:rPr lang="de-DE" dirty="0" err="1"/>
              <a:t>atlassian</a:t>
            </a:r>
            <a:r>
              <a:rPr lang="de-DE" dirty="0"/>
              <a:t>-feature-</a:t>
            </a:r>
            <a:r>
              <a:rPr lang="de-DE" dirty="0" err="1"/>
              <a:t>branching</a:t>
            </a:r>
            <a:r>
              <a:rPr lang="de-DE" dirty="0"/>
              <a:t>-on-</a:t>
            </a:r>
            <a:r>
              <a:rPr lang="de-DE" dirty="0" err="1"/>
              <a:t>the</a:t>
            </a:r>
            <a:r>
              <a:rPr lang="de-DE" dirty="0"/>
              <a:t>-</a:t>
            </a:r>
            <a:r>
              <a:rPr lang="de-DE" dirty="0" err="1"/>
              <a:t>stash</a:t>
            </a:r>
            <a:r>
              <a:rPr lang="de-DE" dirty="0"/>
              <a:t>-team/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 STRATEGIE: PRODUKT / PROJEKT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3471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GitHub</a:t>
            </a:r>
            <a:r>
              <a:rPr lang="de-DE" dirty="0" smtClean="0"/>
              <a:t> Klone/</a:t>
            </a:r>
            <a:r>
              <a:rPr lang="de-DE" dirty="0" err="1" smtClean="0"/>
              <a:t>Pullrequest</a:t>
            </a:r>
            <a:r>
              <a:rPr lang="de-DE" dirty="0" smtClean="0"/>
              <a:t>-Workflow – für </a:t>
            </a:r>
            <a:r>
              <a:rPr lang="de-DE" dirty="0" err="1" smtClean="0"/>
              <a:t>Contributor</a:t>
            </a:r>
            <a:endParaRPr lang="de-DE" dirty="0" smtClean="0"/>
          </a:p>
          <a:p>
            <a:pPr lvl="1"/>
            <a:r>
              <a:rPr lang="de-DE" dirty="0" smtClean="0"/>
              <a:t>„Privaten“ Klon erzeugen</a:t>
            </a:r>
          </a:p>
          <a:p>
            <a:pPr lvl="1"/>
            <a:r>
              <a:rPr lang="de-DE" dirty="0" smtClean="0"/>
              <a:t>Änderungen auf einem Topic-</a:t>
            </a:r>
            <a:r>
              <a:rPr lang="de-DE" dirty="0" err="1" smtClean="0"/>
              <a:t>Branch</a:t>
            </a:r>
            <a:r>
              <a:rPr lang="de-DE" dirty="0" smtClean="0"/>
              <a:t> machen</a:t>
            </a:r>
          </a:p>
          <a:p>
            <a:pPr lvl="1"/>
            <a:r>
              <a:rPr lang="de-DE" dirty="0" smtClean="0"/>
              <a:t>Änderungen ins private </a:t>
            </a:r>
            <a:r>
              <a:rPr lang="de-DE" dirty="0" err="1" smtClean="0"/>
              <a:t>Repo</a:t>
            </a:r>
            <a:r>
              <a:rPr lang="de-DE" dirty="0" smtClean="0"/>
              <a:t> auf </a:t>
            </a:r>
            <a:r>
              <a:rPr lang="de-DE" dirty="0" err="1" smtClean="0"/>
              <a:t>GitHub</a:t>
            </a:r>
            <a:r>
              <a:rPr lang="de-DE" dirty="0" smtClean="0"/>
              <a:t> pushen</a:t>
            </a:r>
          </a:p>
          <a:p>
            <a:pPr lvl="1"/>
            <a:r>
              <a:rPr lang="de-DE" dirty="0" err="1" smtClean="0"/>
              <a:t>Pullrequest</a:t>
            </a:r>
            <a:r>
              <a:rPr lang="de-DE" dirty="0" smtClean="0"/>
              <a:t> in „ursprüngliches“ </a:t>
            </a:r>
            <a:r>
              <a:rPr lang="de-DE" dirty="0" err="1" smtClean="0"/>
              <a:t>Repo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Manueller Abgleich zwischen den </a:t>
            </a:r>
            <a:r>
              <a:rPr lang="de-DE" dirty="0" err="1" smtClean="0"/>
              <a:t>Repos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 STRATEGIE: ALTERNATIVEN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2510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de-DE" dirty="0" smtClean="0">
                <a:hlinkClick r:id="rId2"/>
              </a:rPr>
              <a:t>Forking Workflow, Triangular Workflow, Integration Manager Workflow</a:t>
            </a:r>
            <a:endParaRPr lang="de-DE" dirty="0">
              <a:hlinkClick r:id="rId2"/>
            </a:endParaRPr>
          </a:p>
          <a:p>
            <a:endParaRPr lang="de-DE" dirty="0" smtClean="0">
              <a:hlinkClick r:id="rId2"/>
            </a:endParaRPr>
          </a:p>
          <a:p>
            <a:endParaRPr lang="de-DE" dirty="0" smtClean="0">
              <a:hlinkClick r:id="rId2"/>
            </a:endParaRPr>
          </a:p>
          <a:p>
            <a:r>
              <a:rPr lang="de-DE" dirty="0">
                <a:hlinkClick r:id="rId2"/>
              </a:rPr>
              <a:t>http://git-scm.com/book/en/Distributed-Git-Distributed-Workflows#Integration-Manager-Workflow</a:t>
            </a:r>
            <a:endParaRPr lang="de-DE" dirty="0" smtClean="0">
              <a:hlinkClick r:id="rId2"/>
            </a:endParaRPr>
          </a:p>
          <a:p>
            <a:r>
              <a:rPr lang="de-DE" dirty="0" smtClean="0">
                <a:hlinkClick r:id="rId2"/>
              </a:rPr>
              <a:t>https</a:t>
            </a:r>
            <a:r>
              <a:rPr lang="de-DE" dirty="0">
                <a:hlinkClick r:id="rId2"/>
              </a:rPr>
              <a:t>://www.sociomantic.com/blog/2014/05/git-triangular-workflow/#.</a:t>
            </a:r>
            <a:r>
              <a:rPr lang="de-DE" dirty="0" smtClean="0">
                <a:hlinkClick r:id="rId2"/>
              </a:rPr>
              <a:t>VCEg7yt_v0A</a:t>
            </a:r>
            <a:endParaRPr lang="de-DE" dirty="0" smtClean="0"/>
          </a:p>
          <a:p>
            <a:r>
              <a:rPr lang="de-DE" dirty="0">
                <a:hlinkClick r:id="rId3"/>
              </a:rPr>
              <a:t>https://github.com/sociomantic/git-</a:t>
            </a:r>
            <a:r>
              <a:rPr lang="de-DE" dirty="0" smtClean="0">
                <a:hlinkClick r:id="rId3"/>
              </a:rPr>
              <a:t>hub</a:t>
            </a:r>
            <a:endParaRPr lang="de-DE" dirty="0" smtClean="0"/>
          </a:p>
          <a:p>
            <a:r>
              <a:rPr lang="de-DE" dirty="0">
                <a:hlinkClick r:id="rId4"/>
              </a:rPr>
              <a:t>https://www.atlassian.com/de/git/workflows#!workflow-</a:t>
            </a:r>
            <a:r>
              <a:rPr lang="de-DE" dirty="0" smtClean="0">
                <a:hlinkClick r:id="rId4"/>
              </a:rPr>
              <a:t>forking</a:t>
            </a:r>
            <a:endParaRPr lang="de-DE" dirty="0" smtClean="0"/>
          </a:p>
          <a:p>
            <a:r>
              <a:rPr lang="de-DE" dirty="0" smtClean="0"/>
              <a:t>Vorteil: nur „echte“ Projekt-Mitglieder haben direkten Zugriff auf das </a:t>
            </a:r>
            <a:r>
              <a:rPr lang="de-DE" dirty="0" err="1" smtClean="0"/>
              <a:t>Repo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Workflow für </a:t>
            </a:r>
            <a:r>
              <a:rPr lang="de-DE" dirty="0" err="1" smtClean="0"/>
              <a:t>Contributor</a:t>
            </a:r>
            <a:endParaRPr lang="de-DE" dirty="0" smtClean="0"/>
          </a:p>
          <a:p>
            <a:pPr lvl="1"/>
            <a:r>
              <a:rPr lang="de-DE" dirty="0" smtClean="0"/>
              <a:t>„Privaten“ Klon erzeugen (</a:t>
            </a:r>
            <a:r>
              <a:rPr lang="de-DE" dirty="0" err="1" smtClean="0"/>
              <a:t>origin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Änderungen auf einem Topic-</a:t>
            </a:r>
            <a:r>
              <a:rPr lang="de-DE" dirty="0" err="1" smtClean="0"/>
              <a:t>Branch</a:t>
            </a:r>
            <a:r>
              <a:rPr lang="de-DE" dirty="0" smtClean="0"/>
              <a:t> machen</a:t>
            </a:r>
          </a:p>
          <a:p>
            <a:pPr lvl="1"/>
            <a:r>
              <a:rPr lang="de-DE" dirty="0" smtClean="0"/>
              <a:t>Änderungen ins private </a:t>
            </a:r>
            <a:r>
              <a:rPr lang="de-DE" dirty="0" err="1" smtClean="0"/>
              <a:t>Repo</a:t>
            </a:r>
            <a:r>
              <a:rPr lang="de-DE" dirty="0" smtClean="0"/>
              <a:t> auf </a:t>
            </a:r>
            <a:r>
              <a:rPr lang="de-DE" dirty="0" err="1" smtClean="0"/>
              <a:t>GitHub</a:t>
            </a:r>
            <a:r>
              <a:rPr lang="de-DE" dirty="0" smtClean="0"/>
              <a:t> pushen</a:t>
            </a:r>
          </a:p>
          <a:p>
            <a:pPr lvl="1"/>
            <a:r>
              <a:rPr lang="de-DE" dirty="0" err="1" smtClean="0"/>
              <a:t>Pullrequest</a:t>
            </a:r>
            <a:r>
              <a:rPr lang="de-DE" dirty="0" smtClean="0"/>
              <a:t> in „ursprüngliches“ </a:t>
            </a:r>
            <a:r>
              <a:rPr lang="de-DE" dirty="0" err="1" smtClean="0"/>
              <a:t>Repo</a:t>
            </a:r>
            <a:r>
              <a:rPr lang="de-DE" dirty="0" smtClean="0"/>
              <a:t> (</a:t>
            </a:r>
            <a:r>
              <a:rPr lang="de-DE" dirty="0" err="1" smtClean="0"/>
              <a:t>upstream</a:t>
            </a:r>
            <a:r>
              <a:rPr lang="de-DE" dirty="0" smtClean="0"/>
              <a:t>) </a:t>
            </a:r>
            <a:r>
              <a:rPr lang="de-DE" dirty="0" err="1" smtClean="0"/>
              <a:t>erzuegen</a:t>
            </a:r>
            <a:endParaRPr lang="de-DE" dirty="0" smtClean="0"/>
          </a:p>
          <a:p>
            <a:pPr lvl="1"/>
            <a:r>
              <a:rPr lang="de-DE" dirty="0"/>
              <a:t>Manueller Abgleich zwischen den </a:t>
            </a:r>
            <a:r>
              <a:rPr lang="de-DE" dirty="0" err="1" smtClean="0"/>
              <a:t>Repos</a:t>
            </a:r>
            <a:endParaRPr lang="de-DE" dirty="0" smtClean="0"/>
          </a:p>
          <a:p>
            <a:pPr lvl="2"/>
            <a:r>
              <a:rPr lang="de-DE" dirty="0" err="1" smtClean="0"/>
              <a:t>Git</a:t>
            </a:r>
            <a:r>
              <a:rPr lang="de-DE" dirty="0" smtClean="0"/>
              <a:t> pull </a:t>
            </a:r>
            <a:r>
              <a:rPr lang="de-DE" dirty="0" err="1" smtClean="0"/>
              <a:t>origin</a:t>
            </a:r>
            <a:endParaRPr lang="de-DE" dirty="0" smtClean="0"/>
          </a:p>
          <a:p>
            <a:pPr lvl="2"/>
            <a:r>
              <a:rPr lang="de-DE" dirty="0" err="1" smtClean="0"/>
              <a:t>Ggf</a:t>
            </a:r>
            <a:r>
              <a:rPr lang="de-DE" dirty="0" smtClean="0"/>
              <a:t>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merge</a:t>
            </a:r>
            <a:r>
              <a:rPr lang="de-DE" dirty="0" smtClean="0"/>
              <a:t> </a:t>
            </a:r>
            <a:r>
              <a:rPr lang="de-DE" dirty="0" err="1" smtClean="0"/>
              <a:t>master</a:t>
            </a:r>
            <a:endParaRPr lang="de-DE" dirty="0"/>
          </a:p>
          <a:p>
            <a:pPr marL="457200" lvl="1" indent="0">
              <a:buNone/>
            </a:pPr>
            <a:endParaRPr lang="de-DE" dirty="0" smtClean="0"/>
          </a:p>
          <a:p>
            <a:r>
              <a:rPr lang="de-DE" dirty="0" smtClean="0"/>
              <a:t>Workflow für </a:t>
            </a:r>
            <a:r>
              <a:rPr lang="de-DE" dirty="0" err="1" smtClean="0"/>
              <a:t>Maintainer</a:t>
            </a:r>
            <a:endParaRPr lang="de-DE" dirty="0" smtClean="0"/>
          </a:p>
          <a:p>
            <a:pPr lvl="1"/>
            <a:r>
              <a:rPr lang="de-DE" dirty="0" err="1" smtClean="0"/>
              <a:t>Pullrequest</a:t>
            </a:r>
            <a:r>
              <a:rPr lang="de-DE" dirty="0" smtClean="0"/>
              <a:t> </a:t>
            </a:r>
            <a:r>
              <a:rPr lang="de-DE" dirty="0" err="1" smtClean="0"/>
              <a:t>review</a:t>
            </a:r>
            <a:endParaRPr lang="de-DE" dirty="0"/>
          </a:p>
          <a:p>
            <a:pPr lvl="1"/>
            <a:r>
              <a:rPr lang="de-DE" dirty="0" smtClean="0"/>
              <a:t>Lokales Review (</a:t>
            </a:r>
            <a:r>
              <a:rPr lang="de-DE" dirty="0" err="1" smtClean="0"/>
              <a:t>fetch</a:t>
            </a:r>
            <a:r>
              <a:rPr lang="de-DE" dirty="0" smtClean="0"/>
              <a:t> des </a:t>
            </a:r>
            <a:r>
              <a:rPr lang="de-DE" dirty="0" err="1" smtClean="0"/>
              <a:t>Branches</a:t>
            </a:r>
            <a:r>
              <a:rPr lang="de-DE" dirty="0" smtClean="0"/>
              <a:t> aus dem </a:t>
            </a:r>
            <a:r>
              <a:rPr lang="de-DE" dirty="0" err="1" smtClean="0"/>
              <a:t>mantainer</a:t>
            </a:r>
            <a:r>
              <a:rPr lang="de-DE" dirty="0" smtClean="0"/>
              <a:t> </a:t>
            </a:r>
            <a:r>
              <a:rPr lang="de-DE" dirty="0" err="1" smtClean="0"/>
              <a:t>repo</a:t>
            </a:r>
            <a:r>
              <a:rPr lang="de-DE" dirty="0" smtClean="0"/>
              <a:t>)</a:t>
            </a:r>
          </a:p>
          <a:p>
            <a:pPr lvl="2"/>
            <a:r>
              <a:rPr lang="de-DE" dirty="0" smtClean="0"/>
              <a:t>Zwingend notwendig bei </a:t>
            </a:r>
            <a:r>
              <a:rPr lang="de-DE" dirty="0" err="1" smtClean="0"/>
              <a:t>Merge</a:t>
            </a:r>
            <a:r>
              <a:rPr lang="de-DE" dirty="0" smtClean="0"/>
              <a:t>-Konflikten</a:t>
            </a:r>
          </a:p>
          <a:p>
            <a:pPr lvl="1"/>
            <a:r>
              <a:rPr lang="de-DE" dirty="0" smtClean="0"/>
              <a:t>Guidelines für </a:t>
            </a:r>
            <a:r>
              <a:rPr lang="de-DE" dirty="0" err="1" smtClean="0"/>
              <a:t>Pullrequests</a:t>
            </a:r>
            <a:r>
              <a:rPr lang="de-DE" dirty="0" smtClean="0"/>
              <a:t>: ggf. </a:t>
            </a:r>
            <a:r>
              <a:rPr lang="de-DE" dirty="0" err="1" smtClean="0"/>
              <a:t>rebase</a:t>
            </a:r>
            <a:r>
              <a:rPr lang="de-DE" dirty="0" smtClean="0"/>
              <a:t>/</a:t>
            </a:r>
            <a:r>
              <a:rPr lang="de-DE" dirty="0" err="1" smtClean="0"/>
              <a:t>squash</a:t>
            </a:r>
            <a:r>
              <a:rPr lang="de-DE" dirty="0" smtClean="0"/>
              <a:t>, push –f erforderlich</a:t>
            </a:r>
          </a:p>
          <a:p>
            <a:r>
              <a:rPr lang="de-DE" dirty="0" smtClean="0"/>
              <a:t>Beispiel und guter Guide </a:t>
            </a:r>
            <a:r>
              <a:rPr lang="de-DE" dirty="0" err="1" smtClean="0"/>
              <a:t>bndtools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bndtools</a:t>
            </a:r>
            <a:r>
              <a:rPr lang="de-DE" dirty="0"/>
              <a:t>/</a:t>
            </a:r>
            <a:r>
              <a:rPr lang="de-DE" dirty="0" err="1"/>
              <a:t>bndtools</a:t>
            </a:r>
            <a:r>
              <a:rPr lang="de-DE" dirty="0"/>
              <a:t>/</a:t>
            </a:r>
            <a:r>
              <a:rPr lang="de-DE" dirty="0" err="1"/>
              <a:t>blob</a:t>
            </a:r>
            <a:r>
              <a:rPr lang="de-DE" dirty="0"/>
              <a:t>/</a:t>
            </a:r>
            <a:r>
              <a:rPr lang="de-DE" dirty="0" err="1"/>
              <a:t>master</a:t>
            </a:r>
            <a:r>
              <a:rPr lang="de-DE" dirty="0"/>
              <a:t>/</a:t>
            </a:r>
            <a:r>
              <a:rPr lang="de-DE" dirty="0" err="1"/>
              <a:t>CONTRIBUTING.md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ALTERNATIVE: GITHUB KLONE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3059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http://</a:t>
            </a:r>
            <a:r>
              <a:rPr lang="de-DE" dirty="0" err="1"/>
              <a:t>git-scm.com</a:t>
            </a:r>
            <a:r>
              <a:rPr lang="de-DE" dirty="0"/>
              <a:t>/</a:t>
            </a:r>
            <a:r>
              <a:rPr lang="de-DE" dirty="0" err="1"/>
              <a:t>book</a:t>
            </a:r>
            <a:r>
              <a:rPr lang="de-DE" dirty="0"/>
              <a:t>/en/Distributed-Git-Distributed-Workflows#Dictator-and-Lieutenants-Workflow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EXKURS: LINUX BRANCH MODELL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9649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6797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978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Komplexes Projekt</a:t>
            </a:r>
            <a:endParaRPr lang="de-DE" dirty="0"/>
          </a:p>
        </p:txBody>
      </p:sp>
      <p:grpSp>
        <p:nvGrpSpPr>
          <p:cNvPr id="53" name="Gruppierung 52"/>
          <p:cNvGrpSpPr/>
          <p:nvPr/>
        </p:nvGrpSpPr>
        <p:grpSpPr>
          <a:xfrm>
            <a:off x="842250" y="1032933"/>
            <a:ext cx="6406147" cy="4834033"/>
            <a:chOff x="889000" y="889000"/>
            <a:chExt cx="11328401" cy="8280400"/>
          </a:xfrm>
        </p:grpSpPr>
        <p:sp>
          <p:nvSpPr>
            <p:cNvPr id="54" name="Shape 70"/>
            <p:cNvSpPr/>
            <p:nvPr/>
          </p:nvSpPr>
          <p:spPr>
            <a:xfrm>
              <a:off x="1549400" y="5613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5" name="Shape 71"/>
            <p:cNvSpPr/>
            <p:nvPr/>
          </p:nvSpPr>
          <p:spPr>
            <a:xfrm>
              <a:off x="3924300" y="3454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6" name="Shape 72"/>
            <p:cNvSpPr/>
            <p:nvPr/>
          </p:nvSpPr>
          <p:spPr>
            <a:xfrm flipH="1">
              <a:off x="3610719" y="4920406"/>
              <a:ext cx="739577" cy="513855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" name="Shape 73"/>
            <p:cNvSpPr/>
            <p:nvPr/>
          </p:nvSpPr>
          <p:spPr>
            <a:xfrm>
              <a:off x="6197600" y="5613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8" name="Shape 74"/>
            <p:cNvSpPr/>
            <p:nvPr/>
          </p:nvSpPr>
          <p:spPr>
            <a:xfrm flipH="1">
              <a:off x="4012257" y="6357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" name="Shape 75"/>
            <p:cNvSpPr/>
            <p:nvPr/>
          </p:nvSpPr>
          <p:spPr>
            <a:xfrm flipH="1" flipV="1">
              <a:off x="5803354" y="4861619"/>
              <a:ext cx="699245" cy="548234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60" name="Group 79"/>
            <p:cNvGrpSpPr/>
            <p:nvPr/>
          </p:nvGrpSpPr>
          <p:grpSpPr>
            <a:xfrm>
              <a:off x="6311900" y="3251200"/>
              <a:ext cx="3962640" cy="2147890"/>
              <a:chOff x="0" y="0"/>
              <a:chExt cx="3962640" cy="2147888"/>
            </a:xfrm>
          </p:grpSpPr>
          <p:sp>
            <p:nvSpPr>
              <p:cNvPr id="77" name="Shape 76"/>
              <p:cNvSpPr/>
              <p:nvPr/>
            </p:nvSpPr>
            <p:spPr>
              <a:xfrm>
                <a:off x="1358900" y="0"/>
                <a:ext cx="2603740" cy="1270001"/>
              </a:xfrm>
              <a:prstGeom prst="rect">
                <a:avLst/>
              </a:prstGeom>
              <a:solidFill>
                <a:srgbClr val="009051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Skripte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(Build, Vagrant)</a:t>
                </a:r>
              </a:p>
            </p:txBody>
          </p:sp>
          <p:sp>
            <p:nvSpPr>
              <p:cNvPr id="78" name="Shape 77"/>
              <p:cNvSpPr/>
              <p:nvPr/>
            </p:nvSpPr>
            <p:spPr>
              <a:xfrm flipH="1">
                <a:off x="0" y="452387"/>
                <a:ext cx="1014859" cy="360414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9" name="Shape 78"/>
              <p:cNvSpPr/>
              <p:nvPr/>
            </p:nvSpPr>
            <p:spPr>
              <a:xfrm flipH="1">
                <a:off x="1532731" y="1448941"/>
                <a:ext cx="468512" cy="69894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1" name="Group 82"/>
            <p:cNvGrpSpPr/>
            <p:nvPr/>
          </p:nvGrpSpPr>
          <p:grpSpPr>
            <a:xfrm>
              <a:off x="8645624" y="5613400"/>
              <a:ext cx="3457478" cy="1270000"/>
              <a:chOff x="0" y="0"/>
              <a:chExt cx="3457476" cy="1270000"/>
            </a:xfrm>
          </p:grpSpPr>
          <p:sp>
            <p:nvSpPr>
              <p:cNvPr id="75" name="Shape 80"/>
              <p:cNvSpPr/>
              <p:nvPr/>
            </p:nvSpPr>
            <p:spPr>
              <a:xfrm>
                <a:off x="1171475" y="0"/>
                <a:ext cx="2286001" cy="1270000"/>
              </a:xfrm>
              <a:prstGeom prst="rect">
                <a:avLst/>
              </a:prstGeom>
              <a:solidFill>
                <a:srgbClr val="009193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Ressourcen</a:t>
                </a:r>
                <a:b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</a:b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(HTML, CSS)</a:t>
                </a:r>
              </a:p>
            </p:txBody>
          </p:sp>
          <p:sp>
            <p:nvSpPr>
              <p:cNvPr id="76" name="Shape 81"/>
              <p:cNvSpPr/>
              <p:nvPr/>
            </p:nvSpPr>
            <p:spPr>
              <a:xfrm flipH="1" flipV="1">
                <a:off x="0" y="643875"/>
                <a:ext cx="881113" cy="362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2" name="Group 85"/>
            <p:cNvGrpSpPr/>
            <p:nvPr/>
          </p:nvGrpSpPr>
          <p:grpSpPr>
            <a:xfrm>
              <a:off x="8158013" y="7197774"/>
              <a:ext cx="3945088" cy="1908128"/>
              <a:chOff x="0" y="0"/>
              <a:chExt cx="3945086" cy="1908126"/>
            </a:xfrm>
          </p:grpSpPr>
          <p:sp>
            <p:nvSpPr>
              <p:cNvPr id="73" name="Shape 83"/>
              <p:cNvSpPr/>
              <p:nvPr/>
            </p:nvSpPr>
            <p:spPr>
              <a:xfrm>
                <a:off x="1525965" y="638126"/>
                <a:ext cx="2419121" cy="1270000"/>
              </a:xfrm>
              <a:prstGeom prst="rect">
                <a:avLst/>
              </a:prstGeom>
              <a:solidFill>
                <a:srgbClr val="9290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Fremdsourcen</a:t>
                </a:r>
                <a:b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</a:b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(Javascript)</a:t>
                </a:r>
              </a:p>
            </p:txBody>
          </p:sp>
          <p:sp>
            <p:nvSpPr>
              <p:cNvPr id="74" name="Shape 84"/>
              <p:cNvSpPr/>
              <p:nvPr/>
            </p:nvSpPr>
            <p:spPr>
              <a:xfrm flipH="1" flipV="1">
                <a:off x="0" y="0"/>
                <a:ext cx="1352898" cy="88691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3" name="Group 91"/>
            <p:cNvGrpSpPr/>
            <p:nvPr/>
          </p:nvGrpSpPr>
          <p:grpSpPr>
            <a:xfrm>
              <a:off x="889000" y="2514600"/>
              <a:ext cx="4982717" cy="6654800"/>
              <a:chOff x="0" y="0"/>
              <a:chExt cx="4982717" cy="6654800"/>
            </a:xfrm>
          </p:grpSpPr>
          <p:sp>
            <p:nvSpPr>
              <p:cNvPr id="68" name="Shape 86"/>
              <p:cNvSpPr/>
              <p:nvPr/>
            </p:nvSpPr>
            <p:spPr>
              <a:xfrm>
                <a:off x="660400" y="5384800"/>
                <a:ext cx="2286000" cy="1270000"/>
              </a:xfrm>
              <a:prstGeom prst="rect">
                <a:avLst/>
              </a:prstGeom>
              <a:solidFill>
                <a:srgbClr val="FF93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Externe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Bibliothek</a:t>
                </a:r>
              </a:p>
            </p:txBody>
          </p:sp>
          <p:sp>
            <p:nvSpPr>
              <p:cNvPr id="69" name="Shape 87"/>
              <p:cNvSpPr/>
              <p:nvPr/>
            </p:nvSpPr>
            <p:spPr>
              <a:xfrm flipV="1">
                <a:off x="1803400" y="4584700"/>
                <a:ext cx="1836" cy="58896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0" name="Shape 88"/>
              <p:cNvSpPr/>
              <p:nvPr/>
            </p:nvSpPr>
            <p:spPr>
              <a:xfrm>
                <a:off x="0" y="0"/>
                <a:ext cx="2286000" cy="1270000"/>
              </a:xfrm>
              <a:prstGeom prst="rect">
                <a:avLst/>
              </a:prstGeom>
              <a:solidFill>
                <a:srgbClr val="FF93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Externe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Bibliothek</a:t>
                </a:r>
              </a:p>
            </p:txBody>
          </p:sp>
          <p:sp>
            <p:nvSpPr>
              <p:cNvPr id="71" name="Shape 89"/>
              <p:cNvSpPr/>
              <p:nvPr/>
            </p:nvSpPr>
            <p:spPr>
              <a:xfrm>
                <a:off x="2373709" y="1151334"/>
                <a:ext cx="463055" cy="276920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2" name="Shape 90"/>
              <p:cNvSpPr/>
              <p:nvPr/>
            </p:nvSpPr>
            <p:spPr>
              <a:xfrm flipV="1">
                <a:off x="3224113" y="4642544"/>
                <a:ext cx="1758604" cy="78606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4" name="Group 95"/>
            <p:cNvGrpSpPr/>
            <p:nvPr/>
          </p:nvGrpSpPr>
          <p:grpSpPr>
            <a:xfrm>
              <a:off x="9150201" y="889000"/>
              <a:ext cx="3067200" cy="4538663"/>
              <a:chOff x="0" y="0"/>
              <a:chExt cx="3067199" cy="4538663"/>
            </a:xfrm>
          </p:grpSpPr>
          <p:sp>
            <p:nvSpPr>
              <p:cNvPr id="65" name="Shape 92"/>
              <p:cNvSpPr/>
              <p:nvPr/>
            </p:nvSpPr>
            <p:spPr>
              <a:xfrm>
                <a:off x="781198" y="0"/>
                <a:ext cx="2286001" cy="1270000"/>
              </a:xfrm>
              <a:prstGeom prst="rect">
                <a:avLst/>
              </a:prstGeom>
              <a:solidFill>
                <a:srgbClr val="0096FF">
                  <a:alpha val="61000"/>
                </a:srgbClr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Weitere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Anwendung</a:t>
                </a:r>
              </a:p>
            </p:txBody>
          </p:sp>
          <p:sp>
            <p:nvSpPr>
              <p:cNvPr id="66" name="Shape 93"/>
              <p:cNvSpPr/>
              <p:nvPr/>
            </p:nvSpPr>
            <p:spPr>
              <a:xfrm flipV="1">
                <a:off x="0" y="1462385"/>
                <a:ext cx="680443" cy="72107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7" name="Shape 94"/>
              <p:cNvSpPr/>
              <p:nvPr/>
            </p:nvSpPr>
            <p:spPr>
              <a:xfrm flipV="1">
                <a:off x="1906686" y="1444575"/>
                <a:ext cx="15926" cy="309408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2483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Repository-Aufteilung</a:t>
            </a:r>
            <a:endParaRPr lang="de-DE" dirty="0"/>
          </a:p>
        </p:txBody>
      </p:sp>
      <p:sp>
        <p:nvSpPr>
          <p:cNvPr id="18" name="Shape 100"/>
          <p:cNvSpPr/>
          <p:nvPr/>
        </p:nvSpPr>
        <p:spPr>
          <a:xfrm>
            <a:off x="639233" y="3200399"/>
            <a:ext cx="2103967" cy="723900"/>
          </a:xfrm>
          <a:prstGeom prst="rect">
            <a:avLst/>
          </a:prstGeom>
          <a:solidFill>
            <a:srgbClr val="0433FF">
              <a:alpha val="64000"/>
            </a:srgbClr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  <a:effectLst/>
              </a:defRPr>
            </a:pPr>
            <a:r>
              <a:rPr sz="40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Modul</a:t>
            </a:r>
          </a:p>
        </p:txBody>
      </p:sp>
      <p:sp>
        <p:nvSpPr>
          <p:cNvPr id="19" name="Shape 101"/>
          <p:cNvSpPr/>
          <p:nvPr/>
        </p:nvSpPr>
        <p:spPr>
          <a:xfrm>
            <a:off x="3065757" y="1698744"/>
            <a:ext cx="64829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 lvl="0">
              <a:defRPr sz="1800"/>
            </a:pPr>
            <a:r>
              <a:rPr sz="4800" dirty="0"/>
              <a:t>=</a:t>
            </a:r>
          </a:p>
        </p:txBody>
      </p:sp>
      <p:pic>
        <p:nvPicPr>
          <p:cNvPr id="20" name="closed_box_juliane_krug_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41054" y="1439332"/>
            <a:ext cx="1761067" cy="1761067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extfeld 21"/>
          <p:cNvSpPr txBox="1"/>
          <p:nvPr/>
        </p:nvSpPr>
        <p:spPr>
          <a:xfrm>
            <a:off x="5952067" y="1540933"/>
            <a:ext cx="2396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Release-Einheit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dirty="0" smtClean="0"/>
              <a:t> eigene Version</a:t>
            </a:r>
          </a:p>
          <a:p>
            <a:pPr>
              <a:buFont typeface="Arial"/>
              <a:buChar char="•"/>
            </a:pPr>
            <a:r>
              <a:rPr lang="de-DE" dirty="0" smtClean="0"/>
              <a:t> eigenen Lebenszyklus</a:t>
            </a:r>
            <a:endParaRPr lang="de-DE" dirty="0"/>
          </a:p>
        </p:txBody>
      </p:sp>
      <p:pic>
        <p:nvPicPr>
          <p:cNvPr id="23" name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38713" y="3742267"/>
            <a:ext cx="2313354" cy="18796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4" name="Shape 101"/>
          <p:cNvSpPr/>
          <p:nvPr/>
        </p:nvSpPr>
        <p:spPr>
          <a:xfrm>
            <a:off x="3065757" y="4216400"/>
            <a:ext cx="64829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 lvl="0">
              <a:defRPr sz="1800"/>
            </a:pPr>
            <a:r>
              <a:rPr sz="4800" dirty="0"/>
              <a:t>=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6104467" y="4134326"/>
            <a:ext cx="2396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Git-Repository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dirty="0" smtClean="0"/>
              <a:t> eigene </a:t>
            </a:r>
            <a:r>
              <a:rPr lang="de-DE" dirty="0" err="1" smtClean="0"/>
              <a:t>Branches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smtClean="0"/>
              <a:t> eigene Tags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5486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Homogene Module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894034" y="4420203"/>
            <a:ext cx="27666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Dependency</a:t>
            </a:r>
            <a:r>
              <a:rPr lang="de-DE" sz="2000" dirty="0" smtClean="0"/>
              <a:t> Manager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Maven</a:t>
            </a:r>
            <a:r>
              <a:rPr lang="de-DE" sz="2000" dirty="0" smtClean="0"/>
              <a:t>, </a:t>
            </a:r>
            <a:r>
              <a:rPr lang="de-DE" sz="2000" dirty="0" err="1" smtClean="0"/>
              <a:t>Ivy</a:t>
            </a:r>
            <a:r>
              <a:rPr lang="de-DE" sz="2000" dirty="0" smtClean="0"/>
              <a:t>, </a:t>
            </a:r>
            <a:r>
              <a:rPr lang="de-DE" sz="2000" dirty="0" err="1" smtClean="0"/>
              <a:t>Gradle</a:t>
            </a:r>
            <a:r>
              <a:rPr lang="de-DE" sz="2000" dirty="0" smtClean="0"/>
              <a:t>,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npm</a:t>
            </a:r>
            <a:r>
              <a:rPr lang="de-DE" sz="2000" dirty="0" smtClean="0"/>
              <a:t>, </a:t>
            </a:r>
            <a:r>
              <a:rPr lang="de-DE" sz="2000" dirty="0" err="1" smtClean="0"/>
              <a:t>RequireJS</a:t>
            </a:r>
            <a:r>
              <a:rPr lang="de-DE" sz="2000" dirty="0" smtClean="0"/>
              <a:t>,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Leiningen</a:t>
            </a:r>
            <a:r>
              <a:rPr lang="de-DE" sz="2000" dirty="0" smtClean="0"/>
              <a:t>, SBT, ...</a:t>
            </a:r>
            <a:endParaRPr lang="de-DE" sz="2000" dirty="0" err="1" smtClean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1743193" y="1061183"/>
            <a:ext cx="4743092" cy="2349519"/>
            <a:chOff x="1803400" y="279400"/>
            <a:chExt cx="8204200" cy="4064000"/>
          </a:xfrm>
        </p:grpSpPr>
        <p:sp>
          <p:nvSpPr>
            <p:cNvPr id="11" name="Shape 144"/>
            <p:cNvSpPr/>
            <p:nvPr/>
          </p:nvSpPr>
          <p:spPr>
            <a:xfrm>
              <a:off x="1803400" y="167640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 smtClean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</a:t>
              </a: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12" name="Shape 145"/>
            <p:cNvSpPr/>
            <p:nvPr/>
          </p:nvSpPr>
          <p:spPr>
            <a:xfrm>
              <a:off x="6896100" y="279400"/>
              <a:ext cx="3111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Java-A</a:t>
              </a:r>
            </a:p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 </a:t>
              </a: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1.0</a:t>
              </a:r>
            </a:p>
          </p:txBody>
        </p:sp>
        <p:sp>
          <p:nvSpPr>
            <p:cNvPr id="13" name="Shape 146"/>
            <p:cNvSpPr/>
            <p:nvPr/>
          </p:nvSpPr>
          <p:spPr>
            <a:xfrm flipH="1">
              <a:off x="4671566" y="1016049"/>
              <a:ext cx="2143721" cy="893367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" name="Shape 147"/>
            <p:cNvSpPr/>
            <p:nvPr/>
          </p:nvSpPr>
          <p:spPr>
            <a:xfrm>
              <a:off x="6896100" y="1676400"/>
              <a:ext cx="3111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Java-B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2.2</a:t>
              </a:r>
            </a:p>
          </p:txBody>
        </p:sp>
        <p:sp>
          <p:nvSpPr>
            <p:cNvPr id="15" name="Shape 148"/>
            <p:cNvSpPr/>
            <p:nvPr/>
          </p:nvSpPr>
          <p:spPr>
            <a:xfrm>
              <a:off x="6896100" y="3073400"/>
              <a:ext cx="3111500" cy="1270000"/>
            </a:xfrm>
            <a:prstGeom prst="rect">
              <a:avLst/>
            </a:prstGeom>
            <a:solidFill>
              <a:srgbClr val="FF9300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Java-C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1.5</a:t>
              </a:r>
            </a:p>
          </p:txBody>
        </p:sp>
        <p:sp>
          <p:nvSpPr>
            <p:cNvPr id="16" name="Shape 149"/>
            <p:cNvSpPr/>
            <p:nvPr/>
          </p:nvSpPr>
          <p:spPr>
            <a:xfrm flipH="1">
              <a:off x="4710757" y="2420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" name="Shape 150"/>
            <p:cNvSpPr/>
            <p:nvPr/>
          </p:nvSpPr>
          <p:spPr>
            <a:xfrm flipH="1" flipV="1">
              <a:off x="4675534" y="2790874"/>
              <a:ext cx="2113906" cy="979141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8" name="Bild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467" y="3907913"/>
            <a:ext cx="3374316" cy="2429195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6" y="3218519"/>
            <a:ext cx="926569" cy="891604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3368" y="4420203"/>
            <a:ext cx="1010305" cy="104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056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526394" y="4420203"/>
            <a:ext cx="3134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Inhomogene Infrastruktur</a:t>
            </a:r>
          </a:p>
          <a:p>
            <a:r>
              <a:rPr lang="de-DE" sz="2000" dirty="0" smtClean="0"/>
              <a:t>Einbindung von </a:t>
            </a:r>
            <a:r>
              <a:rPr lang="de-DE" sz="2000" dirty="0" err="1" smtClean="0"/>
              <a:t>Sourcen</a:t>
            </a:r>
            <a:r>
              <a:rPr lang="de-DE" sz="2000" dirty="0" smtClean="0"/>
              <a:t> und Ressourcen</a:t>
            </a:r>
          </a:p>
          <a:p>
            <a:r>
              <a:rPr lang="de-DE" sz="2000" dirty="0" smtClean="0"/>
              <a:t>Globales </a:t>
            </a:r>
            <a:r>
              <a:rPr lang="de-DE" sz="2000" dirty="0" err="1" smtClean="0"/>
              <a:t>Build</a:t>
            </a:r>
            <a:r>
              <a:rPr lang="de-DE" sz="2000" dirty="0" smtClean="0"/>
              <a:t> erforderlich</a:t>
            </a:r>
          </a:p>
        </p:txBody>
      </p:sp>
      <p:pic>
        <p:nvPicPr>
          <p:cNvPr id="19" name="Bild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16" y="3218519"/>
            <a:ext cx="926569" cy="891604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818" y="4420203"/>
            <a:ext cx="1010305" cy="1049925"/>
          </a:xfrm>
          <a:prstGeom prst="rect">
            <a:avLst/>
          </a:prstGeom>
        </p:spPr>
      </p:pic>
      <p:grpSp>
        <p:nvGrpSpPr>
          <p:cNvPr id="21" name="Gruppierung 20"/>
          <p:cNvGrpSpPr>
            <a:grpSpLocks noChangeAspect="1"/>
          </p:cNvGrpSpPr>
          <p:nvPr/>
        </p:nvGrpSpPr>
        <p:grpSpPr>
          <a:xfrm>
            <a:off x="1219896" y="1041400"/>
            <a:ext cx="4734522" cy="2345274"/>
            <a:chOff x="787400" y="660400"/>
            <a:chExt cx="8204200" cy="4064000"/>
          </a:xfrm>
        </p:grpSpPr>
        <p:sp>
          <p:nvSpPr>
            <p:cNvPr id="23" name="Shape 162"/>
            <p:cNvSpPr/>
            <p:nvPr/>
          </p:nvSpPr>
          <p:spPr>
            <a:xfrm>
              <a:off x="787400" y="205740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6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 X</a:t>
              </a:r>
            </a:p>
          </p:txBody>
        </p:sp>
        <p:sp>
          <p:nvSpPr>
            <p:cNvPr id="24" name="Shape 163"/>
            <p:cNvSpPr/>
            <p:nvPr/>
          </p:nvSpPr>
          <p:spPr>
            <a:xfrm>
              <a:off x="5880100" y="660400"/>
              <a:ext cx="3111500" cy="1270000"/>
            </a:xfrm>
            <a:prstGeom prst="rect">
              <a:avLst/>
            </a:prstGeom>
            <a:solidFill>
              <a:srgbClr val="009051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Geteilte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Skripte</a:t>
              </a:r>
            </a:p>
          </p:txBody>
        </p:sp>
        <p:sp>
          <p:nvSpPr>
            <p:cNvPr id="25" name="Shape 164"/>
            <p:cNvSpPr/>
            <p:nvPr/>
          </p:nvSpPr>
          <p:spPr>
            <a:xfrm flipH="1">
              <a:off x="3655566" y="1397049"/>
              <a:ext cx="2143721" cy="893367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" name="Shape 165"/>
            <p:cNvSpPr/>
            <p:nvPr/>
          </p:nvSpPr>
          <p:spPr>
            <a:xfrm>
              <a:off x="5880100" y="2057400"/>
              <a:ext cx="3111500" cy="1270000"/>
            </a:xfrm>
            <a:prstGeom prst="rect">
              <a:avLst/>
            </a:prstGeom>
            <a:solidFill>
              <a:srgbClr val="009193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Ressourcen</a:t>
              </a:r>
            </a:p>
          </p:txBody>
        </p:sp>
        <p:sp>
          <p:nvSpPr>
            <p:cNvPr id="27" name="Shape 166"/>
            <p:cNvSpPr/>
            <p:nvPr/>
          </p:nvSpPr>
          <p:spPr>
            <a:xfrm>
              <a:off x="5880100" y="3454400"/>
              <a:ext cx="3111500" cy="1270000"/>
            </a:xfrm>
            <a:prstGeom prst="rect">
              <a:avLst/>
            </a:prstGeom>
            <a:solidFill>
              <a:srgbClr val="929000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Fremd-sourcen</a:t>
              </a:r>
            </a:p>
          </p:txBody>
        </p:sp>
        <p:sp>
          <p:nvSpPr>
            <p:cNvPr id="28" name="Shape 167"/>
            <p:cNvSpPr/>
            <p:nvPr/>
          </p:nvSpPr>
          <p:spPr>
            <a:xfrm flipH="1">
              <a:off x="3694757" y="2801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" name="Shape 168"/>
            <p:cNvSpPr/>
            <p:nvPr/>
          </p:nvSpPr>
          <p:spPr>
            <a:xfrm flipH="1" flipV="1">
              <a:off x="3659534" y="3171874"/>
              <a:ext cx="2113906" cy="979141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0" name="Textfeld 29"/>
          <p:cNvSpPr txBox="1"/>
          <p:nvPr/>
        </p:nvSpPr>
        <p:spPr>
          <a:xfrm>
            <a:off x="6061427" y="1078180"/>
            <a:ext cx="27666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Build-Skripte</a:t>
            </a:r>
            <a:endParaRPr lang="de-DE" sz="2000" dirty="0" smtClean="0"/>
          </a:p>
          <a:p>
            <a:r>
              <a:rPr lang="de-DE" sz="2000" dirty="0" err="1" smtClean="0"/>
              <a:t>Depoyment-Skripte</a:t>
            </a:r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HTML / CSS / IMG</a:t>
            </a:r>
          </a:p>
          <a:p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JavaScript, C++ </a:t>
            </a:r>
            <a:r>
              <a:rPr lang="de-DE" sz="2000" dirty="0" err="1" smtClean="0"/>
              <a:t>Header</a:t>
            </a:r>
            <a:endParaRPr lang="de-DE" sz="2000" dirty="0" smtClean="0"/>
          </a:p>
        </p:txBody>
      </p:sp>
      <p:pic>
        <p:nvPicPr>
          <p:cNvPr id="31" name="Bild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298" y="3862533"/>
            <a:ext cx="3307693" cy="1722349"/>
          </a:xfrm>
          <a:prstGeom prst="rect">
            <a:avLst/>
          </a:prstGeom>
        </p:spPr>
      </p:pic>
      <p:sp>
        <p:nvSpPr>
          <p:cNvPr id="32" name="Textfeld 31"/>
          <p:cNvSpPr txBox="1"/>
          <p:nvPr/>
        </p:nvSpPr>
        <p:spPr>
          <a:xfrm>
            <a:off x="5506244" y="5743642"/>
            <a:ext cx="297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Submodule oder </a:t>
            </a:r>
            <a:r>
              <a:rPr lang="de-DE" b="1" dirty="0" err="1" smtClean="0"/>
              <a:t>Subtrees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188456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</a:t>
            </a:r>
            <a:endParaRPr lang="de-DE" dirty="0"/>
          </a:p>
        </p:txBody>
      </p:sp>
      <p:pic>
        <p:nvPicPr>
          <p:cNvPr id="17" name="Bild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697" y="1061184"/>
            <a:ext cx="4900450" cy="4883134"/>
          </a:xfrm>
          <a:prstGeom prst="rect">
            <a:avLst/>
          </a:prstGeom>
        </p:spPr>
      </p:pic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</p:spTree>
    <p:extLst>
      <p:ext uri="{BB962C8B-B14F-4D97-AF65-F5344CB8AC3E}">
        <p14:creationId xmlns:p14="http://schemas.microsoft.com/office/powerpoint/2010/main" val="1767067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de-DE" dirty="0" err="1"/>
              <a:t>Repo</a:t>
            </a:r>
            <a:r>
              <a:rPr lang="de-DE" dirty="0"/>
              <a:t> anlegen:</a:t>
            </a:r>
            <a:br>
              <a:rPr lang="de-DE" dirty="0"/>
            </a:br>
            <a:r>
              <a:rPr lang="de-DE" dirty="0" err="1"/>
              <a:t>init</a:t>
            </a:r>
            <a:endParaRPr lang="de-DE" dirty="0"/>
          </a:p>
          <a:p>
            <a:pPr lvl="0">
              <a:defRPr/>
            </a:pPr>
            <a:r>
              <a:rPr lang="de-DE" dirty="0"/>
              <a:t>Dateien zum nächsten Commit hinzufügen:</a:t>
            </a:r>
            <a:br>
              <a:rPr lang="de-DE" dirty="0"/>
            </a:br>
            <a:r>
              <a:rPr lang="de-DE" dirty="0" err="1"/>
              <a:t>add</a:t>
            </a:r>
            <a:endParaRPr lang="de-DE" dirty="0"/>
          </a:p>
          <a:p>
            <a:pPr lvl="0">
              <a:defRPr/>
            </a:pPr>
            <a:r>
              <a:rPr lang="de-DE" dirty="0"/>
              <a:t>Commit anlegen:</a:t>
            </a:r>
            <a:br>
              <a:rPr lang="de-DE" dirty="0"/>
            </a:br>
            <a:r>
              <a:rPr lang="de-DE" dirty="0" err="1"/>
              <a:t>commit</a:t>
            </a:r>
            <a:r>
              <a:rPr lang="de-DE" dirty="0"/>
              <a:t> –m &lt;</a:t>
            </a:r>
            <a:r>
              <a:rPr lang="de-DE" dirty="0" err="1"/>
              <a:t>message</a:t>
            </a:r>
            <a:r>
              <a:rPr lang="de-DE" dirty="0"/>
              <a:t>&gt; /</a:t>
            </a:r>
            <a:r>
              <a:rPr lang="de-DE" dirty="0" err="1"/>
              <a:t>gui</a:t>
            </a:r>
            <a:endParaRPr lang="de-DE" dirty="0"/>
          </a:p>
          <a:p>
            <a:pPr lvl="0">
              <a:defRPr/>
            </a:pPr>
            <a:r>
              <a:rPr lang="de-DE" dirty="0"/>
              <a:t>Dateien vom nächsten Commit entfernen:</a:t>
            </a:r>
            <a:br>
              <a:rPr lang="de-DE" dirty="0"/>
            </a:br>
            <a:r>
              <a:rPr lang="de-DE" dirty="0" err="1"/>
              <a:t>rm</a:t>
            </a:r>
            <a:endParaRPr lang="de-DE" dirty="0"/>
          </a:p>
          <a:p>
            <a:pPr lvl="0">
              <a:defRPr/>
            </a:pPr>
            <a:r>
              <a:rPr lang="de-DE" dirty="0"/>
              <a:t>Historie ansehen:</a:t>
            </a:r>
            <a:br>
              <a:rPr lang="de-DE" dirty="0"/>
            </a:br>
            <a:r>
              <a:rPr lang="de-DE" dirty="0"/>
              <a:t>log / </a:t>
            </a:r>
            <a:r>
              <a:rPr lang="de-DE" dirty="0" err="1"/>
              <a:t>gitk</a:t>
            </a:r>
            <a:r>
              <a:rPr lang="de-DE" dirty="0"/>
              <a:t> --all  </a:t>
            </a:r>
          </a:p>
          <a:p>
            <a:pPr lvl="0">
              <a:defRPr/>
            </a:pPr>
            <a:endParaRPr lang="de-DE" sz="3600" dirty="0"/>
          </a:p>
          <a:p>
            <a:pPr lvl="0">
              <a:defRPr/>
            </a:pPr>
            <a:endParaRPr lang="de-DE" sz="3600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107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Subtree</a:t>
            </a:r>
            <a:endParaRPr lang="de-DE" dirty="0"/>
          </a:p>
        </p:txBody>
      </p:sp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269" y="1086249"/>
            <a:ext cx="3931018" cy="479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65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idx="1"/>
          </p:nvPr>
        </p:nvSpPr>
        <p:spPr>
          <a:xfrm>
            <a:off x="315884" y="3375732"/>
            <a:ext cx="8512232" cy="275043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500045" indent="-321457" defTabSz="328600">
              <a:spcBef>
                <a:spcPts val="1336"/>
              </a:spcBef>
              <a:defRPr sz="1800"/>
            </a:pPr>
            <a:r>
              <a:rPr dirty="0"/>
              <a:t>Schritte: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Modul hinzufügen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Repository mit Modulen klonen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Neue Version eines Moduls einbinden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Änderungen in einem Modul durchführen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BEISPIEL</a:t>
            </a:r>
            <a:endParaRPr lang="de-DE" dirty="0"/>
          </a:p>
        </p:txBody>
      </p:sp>
      <p:grpSp>
        <p:nvGrpSpPr>
          <p:cNvPr id="2" name="Group 199"/>
          <p:cNvGrpSpPr/>
          <p:nvPr/>
        </p:nvGrpSpPr>
        <p:grpSpPr>
          <a:xfrm>
            <a:off x="1937742" y="2027039"/>
            <a:ext cx="5268516" cy="892969"/>
            <a:chOff x="0" y="0"/>
            <a:chExt cx="7493000" cy="1270000"/>
          </a:xfrm>
        </p:grpSpPr>
        <p:sp>
          <p:nvSpPr>
            <p:cNvPr id="196" name="Shape 196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197" name="Shape 197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build</a:t>
              </a:r>
            </a:p>
          </p:txBody>
        </p:sp>
        <p:sp>
          <p:nvSpPr>
            <p:cNvPr id="198" name="Shape 198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73466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02605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476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>
            <a:off x="418736" y="3174692"/>
            <a:ext cx="7804548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</a:t>
            </a:r>
            <a:r>
              <a:rPr sz="1600" b="1" dirty="0">
                <a:latin typeface="Consolas"/>
                <a:ea typeface="Consolas"/>
                <a:cs typeface="Consolas"/>
                <a:sym typeface="Consolas"/>
              </a:rPr>
              <a:t>submodule</a:t>
            </a: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add ../build.git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“add Submodul“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[master cbe9e65] add submodule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2 files changed, 4 insertions(+)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100644 .gitmodules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160000 build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06"/>
          <p:cNvGrpSpPr/>
          <p:nvPr/>
        </p:nvGrpSpPr>
        <p:grpSpPr>
          <a:xfrm>
            <a:off x="1937742" y="1803797"/>
            <a:ext cx="5268516" cy="892969"/>
            <a:chOff x="0" y="0"/>
            <a:chExt cx="7493000" cy="1270000"/>
          </a:xfrm>
        </p:grpSpPr>
        <p:sp>
          <p:nvSpPr>
            <p:cNvPr id="203" name="Shape 20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04" name="Shape 20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v1.0</a:t>
              </a:r>
            </a:p>
          </p:txBody>
        </p:sp>
        <p:sp>
          <p:nvSpPr>
            <p:cNvPr id="205" name="Shape 20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07" name="1333882233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24526" y="3168726"/>
            <a:ext cx="809626" cy="1071563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hape 208"/>
          <p:cNvSpPr/>
          <p:nvPr/>
        </p:nvSpPr>
        <p:spPr>
          <a:xfrm>
            <a:off x="6484400" y="4408811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  <p:pic>
        <p:nvPicPr>
          <p:cNvPr id="209" name="Bildschirmfoto 2013-10-10 um 08.51.58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54453" y="5313164"/>
            <a:ext cx="1526977" cy="115193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801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build="p" bldLvl="5" animBg="1" advAuto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490173" y="2397809"/>
            <a:ext cx="7965282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cd myproject2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#.gitmodules in .git/config übertragen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init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#Repositories der Submodule klonen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#Ein Schritt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/>
            </a:pPr>
            <a:r>
              <a:rPr sz="3100" dirty="0"/>
              <a:t>Klonen mit Submodulen</a:t>
            </a:r>
          </a:p>
        </p:txBody>
      </p:sp>
      <p:pic>
        <p:nvPicPr>
          <p:cNvPr id="215" name="Bildschirmfoto 2013-10-10 um 08.54.4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45415" y="2393156"/>
            <a:ext cx="1785939" cy="1145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Bildschirmfoto 2013-10-10 um 08.58.09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92494" y="5042790"/>
            <a:ext cx="1696641" cy="1315148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/>
          <p:nvPr/>
        </p:nvSpPr>
        <p:spPr>
          <a:xfrm>
            <a:off x="6377244" y="3935537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#.git/config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</p:spTree>
    <p:extLst>
      <p:ext uri="{BB962C8B-B14F-4D97-AF65-F5344CB8AC3E}">
        <p14:creationId xmlns:p14="http://schemas.microsoft.com/office/powerpoint/2010/main" val="124584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build="p" bldLvl="5" animBg="1" advAuto="0"/>
      <p:bldP spid="216" grpId="0" animBg="1" advAuto="0"/>
      <p:bldP spid="217" grpId="0" animBg="1" advAuto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472314" y="3592482"/>
            <a:ext cx="7965282" cy="2780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grpSp>
        <p:nvGrpSpPr>
          <p:cNvPr id="2" name="Group 226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23" name="Shape 22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24" name="Shape 22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v1.2</a:t>
              </a:r>
            </a:p>
          </p:txBody>
        </p:sp>
        <p:sp>
          <p:nvSpPr>
            <p:cNvPr id="225" name="Shape 22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27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1117" y="3937992"/>
            <a:ext cx="2509450" cy="189309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VERSIONEN FESTLEGEN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867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build="p" bldLvl="5" animBg="1" advAuto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472314" y="3961814"/>
            <a:ext cx="7965282" cy="204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#Branch-Eintrag in .gitmodules beim add (seit 1.8.2)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add --branch master ../build.git build 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#--remote holt den aktuellen Head des konfigurierten Branches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update --remote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   #ggf. noch andere Submodule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34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31" name="Shape 231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32" name="Shape 232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233" name="Shape 233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sp>
        <p:nvSpPr>
          <p:cNvPr id="235" name="Shape 235"/>
          <p:cNvSpPr/>
          <p:nvPr/>
        </p:nvSpPr>
        <p:spPr>
          <a:xfrm>
            <a:off x="6395103" y="5731073"/>
            <a:ext cx="2491384" cy="92333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    branch = master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AKTUELLSTE VERSION HOLEN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954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build="p" bldLvl="5" animBg="1" advAuto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490173" y="3328401"/>
            <a:ext cx="7965282" cy="3273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master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#Dateien ändern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commit -am "neue Version in Submodul"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--recurse-submodules=on-demand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#Alias pushall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$ git config --global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       alias.pushall 'push --recurse-submodules=on-demand'</a:t>
            </a:r>
          </a:p>
        </p:txBody>
      </p:sp>
      <p:grpSp>
        <p:nvGrpSpPr>
          <p:cNvPr id="2" name="Group 244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41" name="Shape 241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42" name="Shape 242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43" name="Shape 243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45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0348" y="4688086"/>
            <a:ext cx="2035969" cy="153590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SUBMODULEN 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70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 build="p" bldLvl="5" animBg="1" advAuto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29628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41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418736" y="3334237"/>
            <a:ext cx="8206384" cy="564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add --prefix build --squash ../build.git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52"/>
          <p:cNvGrpSpPr/>
          <p:nvPr/>
        </p:nvGrpSpPr>
        <p:grpSpPr>
          <a:xfrm>
            <a:off x="1553765" y="1785937"/>
            <a:ext cx="5268516" cy="892969"/>
            <a:chOff x="0" y="0"/>
            <a:chExt cx="7493000" cy="1270000"/>
          </a:xfrm>
        </p:grpSpPr>
        <p:sp>
          <p:nvSpPr>
            <p:cNvPr id="249" name="Shape 249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50" name="Shape 250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v1.0</a:t>
              </a:r>
            </a:p>
          </p:txBody>
        </p:sp>
        <p:sp>
          <p:nvSpPr>
            <p:cNvPr id="251" name="Shape 251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55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3750" y="4786312"/>
            <a:ext cx="1804380" cy="982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35" y="4169369"/>
            <a:ext cx="6607969" cy="2125266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SUBTREE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728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idx="1"/>
          </p:nvPr>
        </p:nvSpPr>
        <p:spPr>
          <a:xfrm>
            <a:off x="5840016" y="1041400"/>
            <a:ext cx="2988100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>
                <a:solidFill>
                  <a:srgbClr val="009587"/>
                </a:solidFill>
              </a:rPr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sz="1700" dirty="0"/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Blobs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Dateiinhalt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Trees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Verzeichnisse mit Verweisen auf Inhalte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Commits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Versionen von hierarchischen </a:t>
            </a:r>
            <a:r>
              <a:rPr sz="1700" dirty="0" smtClean="0"/>
              <a:t>Verzeichnisstrukturen</a:t>
            </a:r>
          </a:p>
        </p:txBody>
      </p:sp>
      <p:sp>
        <p:nvSpPr>
          <p:cNvPr id="115" name="Shape 115"/>
          <p:cNvSpPr/>
          <p:nvPr/>
        </p:nvSpPr>
        <p:spPr>
          <a:xfrm>
            <a:off x="3464719" y="6232922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DEZENTRALES REPOSITORY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1041399"/>
            <a:ext cx="5392615" cy="528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2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490173" y="2047692"/>
            <a:ext cx="7965282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lnSpc>
                <a:spcPct val="1000"/>
              </a:lnSpc>
              <a:spcBef>
                <a:spcPts val="1687"/>
              </a:spcBef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</p:txBody>
      </p:sp>
      <p:pic>
        <p:nvPicPr>
          <p:cNvPr id="261" name="Bildschirmfoto 2013-10-16 um 16.35.0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87899" y="3366492"/>
            <a:ext cx="2574871" cy="160734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911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472314" y="3268901"/>
            <a:ext cx="8304610" cy="1641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v1.2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</p:txBody>
      </p:sp>
      <p:grpSp>
        <p:nvGrpSpPr>
          <p:cNvPr id="2" name="Group 268"/>
          <p:cNvGrpSpPr/>
          <p:nvPr/>
        </p:nvGrpSpPr>
        <p:grpSpPr>
          <a:xfrm>
            <a:off x="1937742" y="1875234"/>
            <a:ext cx="5268516" cy="892969"/>
            <a:chOff x="0" y="0"/>
            <a:chExt cx="7493000" cy="1270000"/>
          </a:xfrm>
        </p:grpSpPr>
        <p:sp>
          <p:nvSpPr>
            <p:cNvPr id="265" name="Shape 265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66" name="Shape 266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v1.2</a:t>
              </a:r>
            </a:p>
          </p:txBody>
        </p:sp>
        <p:sp>
          <p:nvSpPr>
            <p:cNvPr id="267" name="Shape 267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70" name="Bildschirmfoto 2013-10-10 um 12.49.2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7235" y="3902273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14" y="4857750"/>
            <a:ext cx="4598789" cy="1857375"/>
          </a:xfrm>
          <a:prstGeom prst="rect">
            <a:avLst/>
          </a:prstGeom>
        </p:spPr>
      </p:pic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FESTLEGEN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633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374087" y="2965782"/>
            <a:ext cx="8456415" cy="2426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master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#Eigenes Update-Skript anlegen: update-modules.sh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#Remote verwenden um Pfade im Skript zu vermeiden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build ../build.git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./update-modules.sh</a:t>
            </a:r>
          </a:p>
        </p:txBody>
      </p:sp>
      <p:grpSp>
        <p:nvGrpSpPr>
          <p:cNvPr id="2" name="Group 277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74" name="Shape 274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75" name="Shape 275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276" name="Shape 276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78" name="Bildschirmfoto 2013-10-10 um 12.54.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7938" y="5027414"/>
            <a:ext cx="2455665" cy="144221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AKTUELLSTE VERSION HOLEN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967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 animBg="1" advAuto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/>
        </p:nvSpPr>
        <p:spPr>
          <a:xfrm>
            <a:off x="481244" y="3078728"/>
            <a:ext cx="8170665" cy="2165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#Dateien im build-Verzeichnis ändern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commit -am "neue Version in Subtree"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#Änderungen in das Modul zurückübertragen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#Einmalig Remote anlegen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-f build ../build.git/ 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fetch build   #letzten Stand holen</a:t>
            </a:r>
          </a:p>
        </p:txBody>
      </p:sp>
      <p:grpSp>
        <p:nvGrpSpPr>
          <p:cNvPr id="2" name="Group 285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82" name="Shape 282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84" name="Shape 284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86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24055" y="3196828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298" y="4708242"/>
            <a:ext cx="3045023" cy="2035969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(1)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200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 build="p" bldLvl="5" animBg="1" advAuto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481244" y="2973834"/>
            <a:ext cx="8170665" cy="130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split --prefix build --branch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checkout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merge build/master  #mit lokaler Version vereinigen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build HEAD:master #Zurück in das originale Repo</a:t>
            </a:r>
          </a:p>
        </p:txBody>
      </p:sp>
      <p:grpSp>
        <p:nvGrpSpPr>
          <p:cNvPr id="2" name="Group 296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93" name="Shape 29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94" name="Shape 29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95" name="Shape 29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11" name="Bild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95" y="4393406"/>
            <a:ext cx="8215313" cy="2375297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838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0" build="p" bldLvl="5" animBg="1" advAuto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GIT APIS: BASH-ALTERNATIVEN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67977"/>
            <a:ext cx="6407150" cy="981256"/>
          </a:xfrm>
        </p:spPr>
        <p:txBody>
          <a:bodyPr>
            <a:normAutofit fontScale="92500" lnSpcReduction="2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Groovy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310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673317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688528"/>
            <a:ext cx="6407150" cy="760705"/>
          </a:xfrm>
        </p:spPr>
        <p:txBody>
          <a:bodyPr>
            <a:normAutofit lnSpcReduction="10000"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133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sz="2800" dirty="0"/>
              <a:t>Verschiedene </a:t>
            </a:r>
            <a:r>
              <a:rPr lang="de-DE" sz="2800" dirty="0" err="1"/>
              <a:t>Plugins</a:t>
            </a:r>
            <a:r>
              <a:rPr lang="de-DE" sz="2800" dirty="0"/>
              <a:t>:</a:t>
            </a:r>
          </a:p>
          <a:p>
            <a:pPr lvl="0">
              <a:defRPr/>
            </a:pPr>
            <a:endParaRPr lang="de-DE" sz="2800" dirty="0"/>
          </a:p>
          <a:p>
            <a:pPr lvl="0">
              <a:defRPr/>
            </a:pPr>
            <a:r>
              <a:rPr lang="de-DE" sz="2800" b="1" dirty="0" err="1"/>
              <a:t>townsfolk</a:t>
            </a:r>
            <a:r>
              <a:rPr lang="de-DE" sz="2800" b="1" dirty="0"/>
              <a:t>/</a:t>
            </a:r>
            <a:r>
              <a:rPr lang="de-DE" sz="2800" b="1" dirty="0" err="1"/>
              <a:t>gradle</a:t>
            </a:r>
            <a:r>
              <a:rPr lang="de-DE" sz="2800" b="1" dirty="0"/>
              <a:t>-release</a:t>
            </a:r>
          </a:p>
          <a:p>
            <a:pPr marL="800100" lvl="1" indent="-342900">
              <a:defRPr/>
            </a:pPr>
            <a:r>
              <a:rPr lang="de-DE" dirty="0"/>
              <a:t>Basiert auf der </a:t>
            </a:r>
            <a:r>
              <a:rPr lang="de-DE" dirty="0" err="1"/>
              <a:t>Git</a:t>
            </a:r>
            <a:r>
              <a:rPr lang="de-DE" dirty="0"/>
              <a:t>-Kommandozeile</a:t>
            </a:r>
          </a:p>
          <a:p>
            <a:pPr marL="800100" lvl="1" indent="-342900">
              <a:defRPr/>
            </a:pPr>
            <a:r>
              <a:rPr lang="de-DE" dirty="0"/>
              <a:t>Orientiert sich am </a:t>
            </a:r>
            <a:r>
              <a:rPr lang="de-DE" dirty="0" err="1"/>
              <a:t>Maven-Plugin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Versionen werden in der </a:t>
            </a:r>
            <a:r>
              <a:rPr lang="de-DE" dirty="0" err="1"/>
              <a:t>gradle.properties</a:t>
            </a:r>
            <a:r>
              <a:rPr lang="de-DE" dirty="0"/>
              <a:t> gehalten und selber </a:t>
            </a:r>
            <a:r>
              <a:rPr lang="de-DE" dirty="0" err="1"/>
              <a:t>versioniert</a:t>
            </a:r>
            <a:endParaRPr lang="de-DE" dirty="0"/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Reine Groov-</a:t>
            </a:r>
            <a:r>
              <a:rPr lang="de-DE" dirty="0" err="1"/>
              <a:t>Api</a:t>
            </a:r>
            <a:r>
              <a:rPr lang="de-DE" dirty="0"/>
              <a:t> um </a:t>
            </a:r>
            <a:r>
              <a:rPr lang="de-DE" dirty="0" err="1"/>
              <a:t>Git</a:t>
            </a:r>
            <a:r>
              <a:rPr lang="de-DE" dirty="0"/>
              <a:t>-Kommandos auszuführen, keine Tasks</a:t>
            </a:r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gradle-git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ajoberstar</a:t>
            </a:r>
            <a:r>
              <a:rPr lang="de-DE" dirty="0"/>
              <a:t>/</a:t>
            </a:r>
            <a:r>
              <a:rPr lang="de-DE" dirty="0" err="1"/>
              <a:t>grgit</a:t>
            </a:r>
            <a:r>
              <a:rPr lang="de-DE" dirty="0"/>
              <a:t> /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Release-Task zum </a:t>
            </a:r>
            <a:r>
              <a:rPr lang="de-DE" dirty="0" err="1"/>
              <a:t>Taggen</a:t>
            </a:r>
            <a:r>
              <a:rPr lang="de-DE" dirty="0"/>
              <a:t> von Releases</a:t>
            </a:r>
          </a:p>
          <a:p>
            <a:pPr marL="800100" lvl="1" indent="-342900">
              <a:defRPr/>
            </a:pPr>
            <a:r>
              <a:rPr lang="de-DE" dirty="0"/>
              <a:t>Versionen werden aus vorhanden Tags und Kommando-Parameter ermittelt (Semantische Versionen)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GRADLE UND 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3167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sz="2800" dirty="0"/>
              <a:t>Überprüft </a:t>
            </a:r>
            <a:r>
              <a:rPr lang="de-DE" sz="2800" dirty="0" smtClean="0"/>
              <a:t>ob:</a:t>
            </a:r>
            <a:endParaRPr lang="de-DE" sz="2800" dirty="0"/>
          </a:p>
          <a:p>
            <a:pPr marL="800100" lvl="1" indent="-342900">
              <a:defRPr/>
            </a:pPr>
            <a:r>
              <a:rPr lang="de-DE" dirty="0"/>
              <a:t>das </a:t>
            </a:r>
            <a:r>
              <a:rPr lang="de-DE" dirty="0" err="1"/>
              <a:t>Repo</a:t>
            </a:r>
            <a:r>
              <a:rPr lang="de-DE" dirty="0"/>
              <a:t> auf dem richtigen </a:t>
            </a:r>
            <a:r>
              <a:rPr lang="de-DE" dirty="0" err="1"/>
              <a:t>Branch</a:t>
            </a:r>
            <a:r>
              <a:rPr lang="de-DE" dirty="0"/>
              <a:t> ist</a:t>
            </a:r>
          </a:p>
          <a:p>
            <a:pPr marL="800100" lvl="1" indent="-342900">
              <a:defRPr/>
            </a:pPr>
            <a:r>
              <a:rPr lang="de-DE" dirty="0"/>
              <a:t>keine </a:t>
            </a:r>
            <a:r>
              <a:rPr lang="de-DE" dirty="0" err="1"/>
              <a:t>unversionierten</a:t>
            </a:r>
            <a:r>
              <a:rPr lang="de-DE" dirty="0"/>
              <a:t> Dateien vorhanden sind</a:t>
            </a:r>
          </a:p>
          <a:p>
            <a:pPr marL="800100" lvl="1" indent="-342900">
              <a:defRPr/>
            </a:pPr>
            <a:r>
              <a:rPr lang="de-DE" dirty="0"/>
              <a:t>es keine weiteren Änderungen auf dem Remote-Tracking-</a:t>
            </a:r>
            <a:r>
              <a:rPr lang="de-DE" dirty="0" err="1"/>
              <a:t>Branch</a:t>
            </a:r>
            <a:r>
              <a:rPr lang="de-DE" dirty="0"/>
              <a:t> gibt</a:t>
            </a:r>
          </a:p>
          <a:p>
            <a:pPr marL="800100" lvl="1" indent="-342900">
              <a:defRPr/>
            </a:pPr>
            <a:r>
              <a:rPr lang="de-DE" dirty="0"/>
              <a:t>alle lokalen </a:t>
            </a:r>
            <a:r>
              <a:rPr lang="de-DE" dirty="0" err="1"/>
              <a:t>Commits</a:t>
            </a:r>
            <a:r>
              <a:rPr lang="de-DE" dirty="0"/>
              <a:t> „</a:t>
            </a:r>
            <a:r>
              <a:rPr lang="de-DE" dirty="0" err="1"/>
              <a:t>ge-pushed</a:t>
            </a:r>
            <a:r>
              <a:rPr lang="de-DE" dirty="0"/>
              <a:t>“ wurden</a:t>
            </a:r>
          </a:p>
          <a:p>
            <a:pPr marL="800100" lvl="1" indent="-342900">
              <a:defRPr/>
            </a:pPr>
            <a:r>
              <a:rPr lang="de-DE" dirty="0"/>
              <a:t>keine SNAPSHOT-Abhängigkeiten vorhanden sind</a:t>
            </a:r>
          </a:p>
          <a:p>
            <a:pPr>
              <a:defRPr/>
            </a:pPr>
            <a:r>
              <a:rPr lang="de-DE" sz="2800" dirty="0"/>
              <a:t>Erzeugt ein neues Commit mit einer „nicht“-Snapshot-Version</a:t>
            </a:r>
          </a:p>
          <a:p>
            <a:pPr>
              <a:defRPr/>
            </a:pPr>
            <a:r>
              <a:rPr lang="de-DE" sz="2800" dirty="0"/>
              <a:t>Erzeugt ein Release-Tag</a:t>
            </a:r>
          </a:p>
          <a:p>
            <a:pPr>
              <a:defRPr/>
            </a:pPr>
            <a:r>
              <a:rPr lang="de-DE" sz="2800" dirty="0"/>
              <a:t>Erzeugt ein neues Commit mit der nächsten (Snapshot-) Version</a:t>
            </a:r>
          </a:p>
          <a:p>
            <a:pPr>
              <a:defRPr/>
            </a:pPr>
            <a:r>
              <a:rPr lang="de-DE" sz="2800" dirty="0"/>
              <a:t>Kann durch eigene Tasks angepasst werden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TOWNSFOLK / GRADLE-RELEASE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8460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de-DE" sz="2400" dirty="0"/>
              <a:t>Erzeugt Versions-Label die sich an „</a:t>
            </a:r>
            <a:r>
              <a:rPr lang="de-DE" sz="2400" dirty="0" err="1"/>
              <a:t>Semantic</a:t>
            </a:r>
            <a:r>
              <a:rPr lang="de-DE" sz="2400" dirty="0"/>
              <a:t> </a:t>
            </a:r>
            <a:r>
              <a:rPr lang="de-DE" sz="2400" dirty="0" err="1"/>
              <a:t>Versioning</a:t>
            </a:r>
            <a:r>
              <a:rPr lang="de-DE" sz="2400" dirty="0"/>
              <a:t>“ halten</a:t>
            </a:r>
          </a:p>
          <a:p>
            <a:pPr lvl="0">
              <a:defRPr/>
            </a:pPr>
            <a:r>
              <a:rPr lang="de-DE" sz="2400" dirty="0"/>
              <a:t>Versionen werden anhand </a:t>
            </a:r>
          </a:p>
          <a:p>
            <a:pPr marL="800100" lvl="1" indent="-342900">
              <a:defRPr/>
            </a:pPr>
            <a:r>
              <a:rPr lang="de-DE" sz="2400" dirty="0"/>
              <a:t>der </a:t>
            </a:r>
            <a:r>
              <a:rPr lang="de-DE" sz="2400" b="1" dirty="0"/>
              <a:t>Vorgängerversion</a:t>
            </a:r>
            <a:r>
              <a:rPr lang="de-DE" sz="2400" dirty="0"/>
              <a:t>, </a:t>
            </a:r>
          </a:p>
          <a:p>
            <a:pPr marL="800100" lvl="1" indent="-342900">
              <a:defRPr/>
            </a:pPr>
            <a:r>
              <a:rPr lang="de-DE" sz="2400" dirty="0"/>
              <a:t>des </a:t>
            </a:r>
            <a:r>
              <a:rPr lang="de-DE" sz="2400" b="1" dirty="0"/>
              <a:t>Scopes </a:t>
            </a:r>
            <a:r>
              <a:rPr lang="de-DE" sz="2400" dirty="0"/>
              <a:t>(Major, Minor Patch) und </a:t>
            </a:r>
          </a:p>
          <a:p>
            <a:pPr marL="800100" lvl="1" indent="-342900">
              <a:defRPr/>
            </a:pPr>
            <a:r>
              <a:rPr lang="de-DE" sz="2400" dirty="0"/>
              <a:t>definierten </a:t>
            </a:r>
            <a:r>
              <a:rPr lang="de-DE" sz="2400" b="1" dirty="0"/>
              <a:t>Stages </a:t>
            </a:r>
            <a:r>
              <a:rPr lang="de-DE" sz="2400" dirty="0"/>
              <a:t>(</a:t>
            </a:r>
            <a:r>
              <a:rPr lang="de-DE" sz="2400" dirty="0" err="1"/>
              <a:t>dev</a:t>
            </a:r>
            <a:r>
              <a:rPr lang="de-DE" sz="2400" dirty="0"/>
              <a:t>, </a:t>
            </a:r>
            <a:r>
              <a:rPr lang="de-DE" sz="2400" dirty="0" err="1"/>
              <a:t>rc</a:t>
            </a:r>
            <a:r>
              <a:rPr lang="de-DE" sz="2400" dirty="0"/>
              <a:t>, </a:t>
            </a:r>
            <a:r>
              <a:rPr lang="de-DE" sz="2400" dirty="0" err="1"/>
              <a:t>milestone</a:t>
            </a:r>
            <a:r>
              <a:rPr lang="de-DE" sz="2400" dirty="0"/>
              <a:t>, </a:t>
            </a:r>
            <a:r>
              <a:rPr lang="de-DE" sz="2400" b="1" dirty="0"/>
              <a:t>final</a:t>
            </a:r>
            <a:r>
              <a:rPr lang="de-DE" sz="2400" dirty="0"/>
              <a:t>) ermittelt</a:t>
            </a:r>
          </a:p>
          <a:p>
            <a:pPr marL="800100" lvl="1" indent="-342900">
              <a:defRPr/>
            </a:pPr>
            <a:endParaRPr lang="de-DE" sz="2400" dirty="0"/>
          </a:p>
          <a:p>
            <a:pPr>
              <a:defRPr/>
            </a:pPr>
            <a:r>
              <a:rPr lang="de-DE" sz="2400" dirty="0" err="1"/>
              <a:t>gradle</a:t>
            </a:r>
            <a:r>
              <a:rPr lang="de-DE" sz="2400" dirty="0"/>
              <a:t> </a:t>
            </a:r>
            <a:r>
              <a:rPr lang="de-DE" sz="2400" dirty="0" err="1"/>
              <a:t>release</a:t>
            </a:r>
            <a:r>
              <a:rPr lang="de-DE" sz="2400" dirty="0"/>
              <a:t> -</a:t>
            </a:r>
            <a:r>
              <a:rPr lang="de-DE" sz="2400" dirty="0" err="1"/>
              <a:t>Prelease.scope</a:t>
            </a:r>
            <a:r>
              <a:rPr lang="de-DE" sz="2400" dirty="0"/>
              <a:t>=</a:t>
            </a:r>
            <a:r>
              <a:rPr lang="de-DE" sz="2400" dirty="0" err="1"/>
              <a:t>major</a:t>
            </a:r>
            <a:r>
              <a:rPr lang="de-DE" sz="2400" dirty="0"/>
              <a:t> -</a:t>
            </a:r>
            <a:r>
              <a:rPr lang="de-DE" sz="2400" dirty="0" err="1"/>
              <a:t>Prelease.stage</a:t>
            </a:r>
            <a:r>
              <a:rPr lang="de-DE" sz="2400" dirty="0"/>
              <a:t>=final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AJOBERSTAR / GRADLE-GIT</a:t>
            </a:r>
          </a:p>
        </p:txBody>
      </p:sp>
    </p:spTree>
    <p:extLst>
      <p:ext uri="{BB962C8B-B14F-4D97-AF65-F5344CB8AC3E}">
        <p14:creationId xmlns:p14="http://schemas.microsoft.com/office/powerpoint/2010/main" val="2879486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lvl="0">
              <a:defRPr/>
            </a:pPr>
            <a:r>
              <a:rPr lang="de-DE" dirty="0"/>
              <a:t>Anzeige von beliebigen Objekten (</a:t>
            </a:r>
            <a:r>
              <a:rPr lang="de-DE" dirty="0" err="1"/>
              <a:t>blob,tree,commit</a:t>
            </a:r>
            <a:r>
              <a:rPr lang="de-DE" dirty="0"/>
              <a:t>):</a:t>
            </a:r>
            <a:br>
              <a:rPr lang="de-DE" dirty="0"/>
            </a:br>
            <a:r>
              <a:rPr lang="de-DE" dirty="0" err="1"/>
              <a:t>cat</a:t>
            </a:r>
            <a:r>
              <a:rPr lang="de-DE" dirty="0"/>
              <a:t>-file -p &lt;</a:t>
            </a:r>
            <a:r>
              <a:rPr lang="de-DE" dirty="0" err="1"/>
              <a:t>sha</a:t>
            </a:r>
            <a:r>
              <a:rPr lang="de-DE" dirty="0"/>
              <a:t>&gt;</a:t>
            </a:r>
          </a:p>
          <a:p>
            <a:r>
              <a:rPr lang="de-DE" dirty="0"/>
              <a:t>Anzeige eines </a:t>
            </a:r>
            <a:r>
              <a:rPr lang="de-DE" dirty="0" err="1"/>
              <a:t>Trees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 err="1"/>
              <a:t>ls-tree</a:t>
            </a:r>
            <a:r>
              <a:rPr lang="de-DE" dirty="0"/>
              <a:t> -</a:t>
            </a:r>
            <a:r>
              <a:rPr lang="de-DE" dirty="0" err="1"/>
              <a:t>r</a:t>
            </a:r>
            <a:r>
              <a:rPr lang="de-DE" dirty="0"/>
              <a:t> -t &lt;</a:t>
            </a:r>
            <a:r>
              <a:rPr lang="de-DE" dirty="0" err="1"/>
              <a:t>tree-ish</a:t>
            </a:r>
            <a:r>
              <a:rPr lang="de-DE" dirty="0"/>
              <a:t>&gt;</a:t>
            </a:r>
          </a:p>
          <a:p>
            <a:r>
              <a:rPr lang="de-DE" dirty="0"/>
              <a:t>Neues Commit zusammenstellen:</a:t>
            </a:r>
            <a:br>
              <a:rPr lang="de-DE" dirty="0"/>
            </a:br>
            <a:r>
              <a:rPr lang="de-DE" dirty="0" err="1"/>
              <a:t>commit-tree</a:t>
            </a:r>
            <a:r>
              <a:rPr lang="de-DE" dirty="0"/>
              <a:t> -p &lt;</a:t>
            </a:r>
            <a:r>
              <a:rPr lang="de-DE" dirty="0" err="1"/>
              <a:t>parent</a:t>
            </a:r>
            <a:r>
              <a:rPr lang="de-DE" dirty="0"/>
              <a:t>&gt; -m &lt;</a:t>
            </a:r>
            <a:r>
              <a:rPr lang="de-DE" dirty="0" err="1"/>
              <a:t>message</a:t>
            </a:r>
            <a:r>
              <a:rPr lang="de-DE" dirty="0"/>
              <a:t>&gt; &lt;</a:t>
            </a:r>
            <a:r>
              <a:rPr lang="de-DE" dirty="0" err="1"/>
              <a:t>tree</a:t>
            </a:r>
            <a:r>
              <a:rPr lang="de-DE" dirty="0"/>
              <a:t>&gt;</a:t>
            </a:r>
          </a:p>
          <a:p>
            <a:r>
              <a:rPr lang="de-DE" dirty="0"/>
              <a:t>Objekt </a:t>
            </a:r>
            <a:r>
              <a:rPr lang="de-DE" dirty="0" err="1"/>
              <a:t>Id</a:t>
            </a:r>
            <a:r>
              <a:rPr lang="de-DE" dirty="0"/>
              <a:t> erzeugen / Objekt speichern</a:t>
            </a:r>
            <a:br>
              <a:rPr lang="de-DE" dirty="0"/>
            </a:br>
            <a:r>
              <a:rPr lang="de-DE" dirty="0"/>
              <a:t>hash-</a:t>
            </a:r>
            <a:r>
              <a:rPr lang="de-DE" dirty="0" err="1"/>
              <a:t>object</a:t>
            </a:r>
            <a:r>
              <a:rPr lang="de-DE" dirty="0"/>
              <a:t> / hash-</a:t>
            </a:r>
            <a:r>
              <a:rPr lang="de-DE" dirty="0" err="1"/>
              <a:t>object</a:t>
            </a:r>
            <a:r>
              <a:rPr lang="de-DE" dirty="0"/>
              <a:t> -</a:t>
            </a:r>
            <a:r>
              <a:rPr lang="de-DE" dirty="0" err="1"/>
              <a:t>w</a:t>
            </a:r>
            <a:endParaRPr lang="de-DE" dirty="0"/>
          </a:p>
          <a:p>
            <a:r>
              <a:rPr lang="de-DE" dirty="0" err="1"/>
              <a:t>Garbage</a:t>
            </a:r>
            <a:r>
              <a:rPr lang="de-DE" dirty="0"/>
              <a:t> finden:</a:t>
            </a:r>
            <a:br>
              <a:rPr lang="de-DE" dirty="0"/>
            </a:br>
            <a:r>
              <a:rPr lang="de-DE" dirty="0" err="1"/>
              <a:t>fsck</a:t>
            </a:r>
            <a:r>
              <a:rPr lang="de-DE" dirty="0"/>
              <a:t> –</a:t>
            </a:r>
            <a:r>
              <a:rPr lang="de-DE" dirty="0" err="1"/>
              <a:t>unreachable</a:t>
            </a:r>
            <a:endParaRPr lang="de-DE" dirty="0"/>
          </a:p>
          <a:p>
            <a:r>
              <a:rPr lang="de-DE" dirty="0" err="1"/>
              <a:t>Garbage</a:t>
            </a:r>
            <a:r>
              <a:rPr lang="de-DE" dirty="0"/>
              <a:t> aufräumen:</a:t>
            </a:r>
            <a:br>
              <a:rPr lang="de-DE" dirty="0"/>
            </a:br>
            <a:r>
              <a:rPr lang="de-DE" dirty="0" err="1"/>
              <a:t>gc</a:t>
            </a:r>
            <a:r>
              <a:rPr lang="de-DE" dirty="0"/>
              <a:t> [--</a:t>
            </a:r>
            <a:r>
              <a:rPr lang="de-DE" dirty="0" err="1"/>
              <a:t>prune</a:t>
            </a:r>
            <a:r>
              <a:rPr lang="de-DE" dirty="0"/>
              <a:t>=all]</a:t>
            </a:r>
          </a:p>
          <a:p>
            <a:pPr lvl="0">
              <a:defRPr/>
            </a:pPr>
            <a:endParaRPr lang="de-DE" sz="3600" dirty="0"/>
          </a:p>
          <a:p>
            <a:pPr lvl="0">
              <a:defRPr/>
            </a:pPr>
            <a:endParaRPr lang="de-DE" sz="3600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Objektdatabase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956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3910</Words>
  <Application>Microsoft Macintosh PowerPoint</Application>
  <PresentationFormat>Bildschirmpräsentation (4:3)</PresentationFormat>
  <Paragraphs>720</Paragraphs>
  <Slides>89</Slides>
  <Notes>9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89</vt:i4>
      </vt:variant>
    </vt:vector>
  </HeadingPairs>
  <TitlesOfParts>
    <vt:vector size="90" baseType="lpstr">
      <vt:lpstr>Office-Design</vt:lpstr>
      <vt:lpstr>W-JAX 07.11.14 | WORKSHOP</vt:lpstr>
      <vt:lpstr>VORSTELLUNG</vt:lpstr>
      <vt:lpstr>GIT – ZUM NACHLESEN</vt:lpstr>
      <vt:lpstr>AGENDA</vt:lpstr>
      <vt:lpstr>TEIL 1</vt:lpstr>
      <vt:lpstr>GIT BESTANDTEILE</vt:lpstr>
      <vt:lpstr>EINSTIEG</vt:lpstr>
      <vt:lpstr>DEZENTRALES REPOSITORY</vt:lpstr>
      <vt:lpstr>Objektdatabase</vt:lpstr>
      <vt:lpstr>Verzweigungen - Branches</vt:lpstr>
      <vt:lpstr>Branches / Tags</vt:lpstr>
      <vt:lpstr>Geheimnisse des Index</vt:lpstr>
      <vt:lpstr>REFERENZEN</vt:lpstr>
      <vt:lpstr>TEIL 1</vt:lpstr>
      <vt:lpstr>GIT INTERNAS: MERGES 1</vt:lpstr>
      <vt:lpstr>GIT INTERNAS: FF-MERGE</vt:lpstr>
      <vt:lpstr>GIT INTERNAS: FF-ONLY</vt:lpstr>
      <vt:lpstr>GIT INTERNAS: MERGES-BASE</vt:lpstr>
      <vt:lpstr>GIT INTERNAS: MERGES-FILE</vt:lpstr>
      <vt:lpstr>GIT INTERNAS: MERGES 2 - KONFLIKTE</vt:lpstr>
      <vt:lpstr>GIT INTERNAS: MERGE-TOOL</vt:lpstr>
      <vt:lpstr>GIT INTERNAS: MERGE-TOOL</vt:lpstr>
      <vt:lpstr>GIT INTERNAS: MERGES 2 - RERERE</vt:lpstr>
      <vt:lpstr>TEIL 1</vt:lpstr>
      <vt:lpstr>GIT INTERNAS: REMOTES</vt:lpstr>
      <vt:lpstr>GIT INTERNAS: REMOTES 2</vt:lpstr>
      <vt:lpstr>GIT INTERNAS: REFSPEC</vt:lpstr>
      <vt:lpstr>GIT INTERNAS: REFSPEC</vt:lpstr>
      <vt:lpstr>GIT INTERNAS: REFSPEC</vt:lpstr>
      <vt:lpstr>GIT INTERNAS: REFSPEC</vt:lpstr>
      <vt:lpstr>GIT INTERNAS: FETCH</vt:lpstr>
      <vt:lpstr>GIT INTERNAS: TRACKING BRANCHES</vt:lpstr>
      <vt:lpstr>GIT INTERNAS: PULL</vt:lpstr>
      <vt:lpstr>GIT INTERNAS: PUSH</vt:lpstr>
      <vt:lpstr>GIT INTERNAS: PUSH</vt:lpstr>
      <vt:lpstr>GIT INTERNAS: PUSH.DEFAULT</vt:lpstr>
      <vt:lpstr>GIT INTERNAS: PUSH.DEFAULT 2</vt:lpstr>
      <vt:lpstr>GIT INTERNAS: WTF ??!!!?!?!?!?!?</vt:lpstr>
      <vt:lpstr>TEIL 3</vt:lpstr>
      <vt:lpstr>Typische Workflows in der Entwicklung</vt:lpstr>
      <vt:lpstr>Arbeiten mit gemeinsamen Branch (Merge)</vt:lpstr>
      <vt:lpstr>Arbeiten mit Feature-Branches</vt:lpstr>
      <vt:lpstr>Rebasing - Überblick</vt:lpstr>
      <vt:lpstr>Arbeiten mit gemeinsamen Branch (Rebase)</vt:lpstr>
      <vt:lpstr>Rebase durchführen</vt:lpstr>
      <vt:lpstr>Noch mehr Rebase </vt:lpstr>
      <vt:lpstr>Cherry-Pick </vt:lpstr>
      <vt:lpstr>Interaktives Rebase</vt:lpstr>
      <vt:lpstr>Pull-Requests</vt:lpstr>
      <vt:lpstr>Pull-Requests für Review-Workflows</vt:lpstr>
      <vt:lpstr>TEIL 3</vt:lpstr>
      <vt:lpstr>RELEASEPROZESS 1 - BRANCHES</vt:lpstr>
      <vt:lpstr>RELEASEPROZESS 2 – RELEASE ERZEUGEN</vt:lpstr>
      <vt:lpstr>RELEASEPROZESS 3 - HOTFIXES</vt:lpstr>
      <vt:lpstr>BRANCHSTRATEGIE: GITFLOW</vt:lpstr>
      <vt:lpstr>GIT FLOW BEISPIEL</vt:lpstr>
      <vt:lpstr>EXKURS: FEATURE-ID IN COMMIT MSG</vt:lpstr>
      <vt:lpstr>GIT FLOW: CHANGE LOG ERZEUGEN</vt:lpstr>
      <vt:lpstr>GIT FLOW: BUGFIXES BACKPORT</vt:lpstr>
      <vt:lpstr>BRANCH STRATEGIE: PRODUKT / PROJEKT</vt:lpstr>
      <vt:lpstr>BRANCH STRATEGIE: ALTERNATIVEN</vt:lpstr>
      <vt:lpstr>ALTERNATIVE: GITHUB KLONE</vt:lpstr>
      <vt:lpstr>EXKURS: LINUX BRANCH MODELL</vt:lpstr>
      <vt:lpstr>TEIL 3</vt:lpstr>
      <vt:lpstr>Komplexes Projekt</vt:lpstr>
      <vt:lpstr>Repository-Aufteilung</vt:lpstr>
      <vt:lpstr>Homogene Module</vt:lpstr>
      <vt:lpstr>Inhomogene Module</vt:lpstr>
      <vt:lpstr>Submodule</vt:lpstr>
      <vt:lpstr>Subtree</vt:lpstr>
      <vt:lpstr>BEISPIEL</vt:lpstr>
      <vt:lpstr>TEIL 3</vt:lpstr>
      <vt:lpstr>Submodule hinzufügen</vt:lpstr>
      <vt:lpstr>Klonen mit Submodulen</vt:lpstr>
      <vt:lpstr>NEUE VERSIONEN FESTLEGEN</vt:lpstr>
      <vt:lpstr>AKTUELLSTE VERSION HOLEN</vt:lpstr>
      <vt:lpstr>IN SUBMODULEN ARBEITEN</vt:lpstr>
      <vt:lpstr>TEIL 3</vt:lpstr>
      <vt:lpstr>SUBTREE HINZUFÜGEN</vt:lpstr>
      <vt:lpstr>KLONEN MIT SUBTREES</vt:lpstr>
      <vt:lpstr>NEUE VERSION FESTLEGEN</vt:lpstr>
      <vt:lpstr>AKTUELLSTE VERSION HOLEN</vt:lpstr>
      <vt:lpstr>IN SUBTREES ARBEITEN (1)</vt:lpstr>
      <vt:lpstr>IN SUBTREES ARBEITEN (II)</vt:lpstr>
      <vt:lpstr>TEIL 4</vt:lpstr>
      <vt:lpstr>TEIL 5</vt:lpstr>
      <vt:lpstr>GRADLE UND GIT</vt:lpstr>
      <vt:lpstr>TOWNSFOLK / GRADLE-RELEASE</vt:lpstr>
      <vt:lpstr>AJOBERSTAR / GRADLE-GIT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63</cp:revision>
  <dcterms:created xsi:type="dcterms:W3CDTF">2014-09-28T20:48:12Z</dcterms:created>
  <dcterms:modified xsi:type="dcterms:W3CDTF">2014-10-05T15:31:21Z</dcterms:modified>
</cp:coreProperties>
</file>